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2"/>
  </p:notesMasterIdLst>
  <p:handoutMasterIdLst>
    <p:handoutMasterId r:id="rId103"/>
  </p:handoutMasterIdLst>
  <p:sldIdLst>
    <p:sldId id="737" r:id="rId2"/>
    <p:sldId id="1000" r:id="rId3"/>
    <p:sldId id="718" r:id="rId4"/>
    <p:sldId id="717" r:id="rId5"/>
    <p:sldId id="724" r:id="rId6"/>
    <p:sldId id="948" r:id="rId7"/>
    <p:sldId id="949" r:id="rId8"/>
    <p:sldId id="950" r:id="rId9"/>
    <p:sldId id="1041" r:id="rId10"/>
    <p:sldId id="1152" r:id="rId11"/>
    <p:sldId id="1042" r:id="rId12"/>
    <p:sldId id="941" r:id="rId13"/>
    <p:sldId id="1146" r:id="rId14"/>
    <p:sldId id="1154" r:id="rId15"/>
    <p:sldId id="1143" r:id="rId16"/>
    <p:sldId id="1145" r:id="rId17"/>
    <p:sldId id="958" r:id="rId18"/>
    <p:sldId id="957" r:id="rId19"/>
    <p:sldId id="960" r:id="rId20"/>
    <p:sldId id="1159" r:id="rId21"/>
    <p:sldId id="962" r:id="rId22"/>
    <p:sldId id="963" r:id="rId23"/>
    <p:sldId id="1044" r:id="rId24"/>
    <p:sldId id="1045" r:id="rId25"/>
    <p:sldId id="1046" r:id="rId26"/>
    <p:sldId id="1047" r:id="rId27"/>
    <p:sldId id="1048" r:id="rId28"/>
    <p:sldId id="1049" r:id="rId29"/>
    <p:sldId id="1050" r:id="rId30"/>
    <p:sldId id="1051" r:id="rId31"/>
    <p:sldId id="1052" r:id="rId32"/>
    <p:sldId id="1053" r:id="rId33"/>
    <p:sldId id="1054" r:id="rId34"/>
    <p:sldId id="1055" r:id="rId35"/>
    <p:sldId id="1056" r:id="rId36"/>
    <p:sldId id="1057" r:id="rId37"/>
    <p:sldId id="1073" r:id="rId38"/>
    <p:sldId id="1074" r:id="rId39"/>
    <p:sldId id="1075" r:id="rId40"/>
    <p:sldId id="1076" r:id="rId41"/>
    <p:sldId id="1077" r:id="rId42"/>
    <p:sldId id="1106" r:id="rId43"/>
    <p:sldId id="1078" r:id="rId44"/>
    <p:sldId id="1080" r:id="rId45"/>
    <p:sldId id="1081" r:id="rId46"/>
    <p:sldId id="1083" r:id="rId47"/>
    <p:sldId id="1087" r:id="rId48"/>
    <p:sldId id="1088" r:id="rId49"/>
    <p:sldId id="1089" r:id="rId50"/>
    <p:sldId id="1090" r:id="rId51"/>
    <p:sldId id="1091" r:id="rId52"/>
    <p:sldId id="1092" r:id="rId53"/>
    <p:sldId id="1093" r:id="rId54"/>
    <p:sldId id="1153" r:id="rId55"/>
    <p:sldId id="986" r:id="rId56"/>
    <p:sldId id="985" r:id="rId57"/>
    <p:sldId id="984" r:id="rId58"/>
    <p:sldId id="990" r:id="rId59"/>
    <p:sldId id="991" r:id="rId60"/>
    <p:sldId id="1150" r:id="rId61"/>
    <p:sldId id="1148" r:id="rId62"/>
    <p:sldId id="1149" r:id="rId63"/>
    <p:sldId id="1006" r:id="rId64"/>
    <p:sldId id="1007" r:id="rId65"/>
    <p:sldId id="1008" r:id="rId66"/>
    <p:sldId id="1009" r:id="rId67"/>
    <p:sldId id="1010" r:id="rId68"/>
    <p:sldId id="1011" r:id="rId69"/>
    <p:sldId id="1012" r:id="rId70"/>
    <p:sldId id="1013" r:id="rId71"/>
    <p:sldId id="1014" r:id="rId72"/>
    <p:sldId id="1015" r:id="rId73"/>
    <p:sldId id="1016" r:id="rId74"/>
    <p:sldId id="1017" r:id="rId75"/>
    <p:sldId id="1018" r:id="rId76"/>
    <p:sldId id="1019" r:id="rId77"/>
    <p:sldId id="1020" r:id="rId78"/>
    <p:sldId id="1021" r:id="rId79"/>
    <p:sldId id="1022" r:id="rId80"/>
    <p:sldId id="1023" r:id="rId81"/>
    <p:sldId id="1024" r:id="rId82"/>
    <p:sldId id="1025" r:id="rId83"/>
    <p:sldId id="1026" r:id="rId84"/>
    <p:sldId id="1027" r:id="rId85"/>
    <p:sldId id="1028" r:id="rId86"/>
    <p:sldId id="998" r:id="rId87"/>
    <p:sldId id="999" r:id="rId88"/>
    <p:sldId id="1147" r:id="rId89"/>
    <p:sldId id="1111" r:id="rId90"/>
    <p:sldId id="1156" r:id="rId91"/>
    <p:sldId id="1157" r:id="rId92"/>
    <p:sldId id="1158" r:id="rId93"/>
    <p:sldId id="1113" r:id="rId94"/>
    <p:sldId id="1114" r:id="rId95"/>
    <p:sldId id="1095" r:id="rId96"/>
    <p:sldId id="1097" r:id="rId97"/>
    <p:sldId id="1098" r:id="rId98"/>
    <p:sldId id="1099" r:id="rId99"/>
    <p:sldId id="710" r:id="rId100"/>
    <p:sldId id="862" r:id="rId10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laddi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laddi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laddi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laddi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laddin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laddin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laddin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laddin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laddi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48"/>
    <p:penClr>
      <a:srgbClr val="FF0000"/>
    </p:penClr>
  </p:showPr>
  <p:clrMru>
    <a:srgbClr val="9933FF"/>
    <a:srgbClr val="CC00FF"/>
    <a:srgbClr val="FF0000"/>
    <a:srgbClr val="0000FF"/>
    <a:srgbClr val="FF0066"/>
    <a:srgbClr val="FFCC99"/>
    <a:srgbClr val="6600FF"/>
    <a:srgbClr val="CCECFF"/>
    <a:srgbClr val="FF9900"/>
    <a:srgbClr val="00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85" autoAdjust="0"/>
    <p:restoredTop sz="94709" autoAdjust="0"/>
  </p:normalViewPr>
  <p:slideViewPr>
    <p:cSldViewPr>
      <p:cViewPr>
        <p:scale>
          <a:sx n="90" d="100"/>
          <a:sy n="90" d="100"/>
        </p:scale>
        <p:origin x="-522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980" y="-10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810" cy="4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defTabSz="96570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391" y="0"/>
            <a:ext cx="3169809" cy="4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 defTabSz="96570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831"/>
            <a:ext cx="3169810" cy="4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defTabSz="96570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391" y="9119831"/>
            <a:ext cx="3169809" cy="48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 defTabSz="965702">
              <a:defRPr sz="1200">
                <a:latin typeface="Arial" charset="0"/>
              </a:defRPr>
            </a:lvl1pPr>
          </a:lstStyle>
          <a:p>
            <a:pPr>
              <a:defRPr/>
            </a:pPr>
            <a:fld id="{4240268E-47EC-4005-9879-5960CB20E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D0674-AF78-4D1C-A957-26DA0BE880DB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3D430-C81F-4B37-8ADE-A065C2196E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laddin" pitchFamily="34" charset="0"/>
              </a:endParaRPr>
            </a:p>
          </p:txBody>
        </p:sp>
      </p:grpSp>
      <p:sp>
        <p:nvSpPr>
          <p:cNvPr id="11879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879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8439F-9459-4F39-8A41-81F367CF4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8751F-8F98-4BAA-A3EA-DA1627132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4C977-F111-4302-8D85-69BA70421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0857B-CF92-4A81-8C2E-4BFF75514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085E-3FC4-4840-BDAF-24988DB22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459F2-B84B-450D-B65E-B05585FCE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5A227-8E03-4428-A0DE-9F92E2476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92087-E014-4174-85AF-4AC347D2F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B72F9-8571-4121-AEE9-99C45C58F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A2F79-9C87-47B0-82F5-A6A8364CB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B71E2-E424-4031-AAAB-31048C612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split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17763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7764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7765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laddin" pitchFamily="34" charset="0"/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76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7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E6D0A9FB-BE6A-4C04-B3D1-6B01855D53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</p:sldLayoutIdLst>
  <p:transition advClick="0">
    <p:split dir="in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7" Type="http://schemas.openxmlformats.org/officeDocument/2006/relationships/image" Target="../media/image132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0" y="3238500"/>
            <a:ext cx="11353800" cy="3543300"/>
            <a:chOff x="0" y="2040"/>
            <a:chExt cx="7152" cy="2232"/>
          </a:xfrm>
        </p:grpSpPr>
        <p:sp>
          <p:nvSpPr>
            <p:cNvPr id="3080" name="Rectangle 5"/>
            <p:cNvSpPr>
              <a:spLocks noChangeArrowheads="1"/>
            </p:cNvSpPr>
            <p:nvPr/>
          </p:nvSpPr>
          <p:spPr bwMode="auto">
            <a:xfrm>
              <a:off x="1392" y="2928"/>
              <a:ext cx="5760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endParaRPr lang="en-US" sz="2000" b="1">
                <a:latin typeface="Script MT Bold" pitchFamily="66" charset="0"/>
                <a:cs typeface="Times New Roman" pitchFamily="18" charset="0"/>
              </a:endParaRPr>
            </a:p>
            <a:p>
              <a:pPr algn="ctr" eaLnBrk="1" hangingPunct="1"/>
              <a:r>
                <a:rPr lang="en-US" sz="2000" b="1">
                  <a:solidFill>
                    <a:srgbClr val="0000FF"/>
                  </a:solidFill>
                  <a:latin typeface="Script MT Bold" pitchFamily="66" charset="0"/>
                  <a:cs typeface="Times New Roman" pitchFamily="18" charset="0"/>
                </a:rPr>
                <a:t>by:</a:t>
              </a:r>
              <a:endParaRPr lang="en-US" sz="2000">
                <a:solidFill>
                  <a:srgbClr val="0000FF"/>
                </a:solidFill>
                <a:latin typeface="Script MT Bold" pitchFamily="66" charset="0"/>
                <a:cs typeface="Times New Roman" pitchFamily="18" charset="0"/>
              </a:endParaRPr>
            </a:p>
            <a:p>
              <a:pPr algn="ctr"/>
              <a:r>
                <a:rPr lang="en-US" sz="4000" b="1">
                  <a:solidFill>
                    <a:srgbClr val="FF0000"/>
                  </a:solidFill>
                  <a:latin typeface="Script MT Bold" pitchFamily="66" charset="0"/>
                  <a:cs typeface="Times New Roman" pitchFamily="18" charset="0"/>
                </a:rPr>
                <a:t> G</a:t>
              </a:r>
              <a:r>
                <a:rPr lang="en-US" sz="3200" b="1">
                  <a:solidFill>
                    <a:srgbClr val="FF0000"/>
                  </a:solidFill>
                  <a:latin typeface="Script MT Bold" pitchFamily="66" charset="0"/>
                  <a:cs typeface="Times New Roman" pitchFamily="18" charset="0"/>
                </a:rPr>
                <a:t>.Srinivas Reddy</a:t>
              </a:r>
              <a:r>
                <a:rPr lang="en-US" sz="3000" b="1">
                  <a:solidFill>
                    <a:srgbClr val="0000FF"/>
                  </a:solidFill>
                  <a:latin typeface="Script MT Bold" pitchFamily="66" charset="0"/>
                  <a:cs typeface="Times New Roman" pitchFamily="18" charset="0"/>
                </a:rPr>
                <a:t>  </a:t>
              </a:r>
            </a:p>
            <a:p>
              <a:pPr algn="ctr"/>
              <a:r>
                <a:rPr lang="en-US" sz="2000" b="1">
                  <a:solidFill>
                    <a:srgbClr val="0000FF"/>
                  </a:solidFill>
                  <a:latin typeface="Script MT Bold" pitchFamily="66" charset="0"/>
                  <a:cs typeface="Times New Roman" pitchFamily="18" charset="0"/>
                </a:rPr>
                <a:t>Chief Librarian</a:t>
              </a:r>
              <a:endParaRPr lang="en-US" sz="2000">
                <a:solidFill>
                  <a:srgbClr val="0000FF"/>
                </a:solidFill>
                <a:latin typeface="Script MT Bold" pitchFamily="66" charset="0"/>
                <a:cs typeface="Times New Roman" pitchFamily="18" charset="0"/>
              </a:endParaRPr>
            </a:p>
            <a:p>
              <a:endParaRPr lang="en-US" sz="2000">
                <a:solidFill>
                  <a:srgbClr val="0000FF"/>
                </a:solidFill>
                <a:latin typeface="Script MT Bold" pitchFamily="66" charset="0"/>
              </a:endParaRPr>
            </a:p>
          </p:txBody>
        </p:sp>
        <p:sp>
          <p:nvSpPr>
            <p:cNvPr id="3081" name="Text Box 6"/>
            <p:cNvSpPr txBox="1">
              <a:spLocks noChangeArrowheads="1"/>
            </p:cNvSpPr>
            <p:nvPr/>
          </p:nvSpPr>
          <p:spPr bwMode="auto">
            <a:xfrm>
              <a:off x="2976" y="2880"/>
              <a:ext cx="2256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dirty="0">
                  <a:solidFill>
                    <a:srgbClr val="FF0000"/>
                  </a:solidFill>
                  <a:latin typeface="Rockwell Extra Bold" pitchFamily="18" charset="0"/>
                </a:rPr>
                <a:t>    </a:t>
              </a:r>
              <a:r>
                <a:rPr lang="en-US" sz="3000" dirty="0" smtClean="0">
                  <a:solidFill>
                    <a:srgbClr val="FF0000"/>
                  </a:solidFill>
                  <a:latin typeface="Rockwell Extra Bold" pitchFamily="18" charset="0"/>
                </a:rPr>
                <a:t>2020 </a:t>
              </a:r>
              <a:r>
                <a:rPr lang="en-US" sz="3000" dirty="0">
                  <a:solidFill>
                    <a:srgbClr val="FF0000"/>
                  </a:solidFill>
                  <a:latin typeface="Rockwell Extra Bold" pitchFamily="18" charset="0"/>
                </a:rPr>
                <a:t>- </a:t>
              </a:r>
              <a:r>
                <a:rPr lang="en-US" sz="3000" dirty="0" smtClean="0">
                  <a:solidFill>
                    <a:srgbClr val="FF0000"/>
                  </a:solidFill>
                  <a:latin typeface="Rockwell Extra Bold" pitchFamily="18" charset="0"/>
                </a:rPr>
                <a:t>2021</a:t>
              </a:r>
              <a:endParaRPr lang="en-US" sz="3000" dirty="0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pic>
          <p:nvPicPr>
            <p:cNvPr id="3082" name="Picture 14" descr="IMG_069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040"/>
              <a:ext cx="2976" cy="2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3505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524000"/>
            <a:ext cx="4724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905000" y="2286000"/>
            <a:ext cx="61157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askerville Old Face" pitchFamily="18" charset="0"/>
              </a:rPr>
              <a:t>TKR College of Engg &amp; Technology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38400" y="1524000"/>
            <a:ext cx="51090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laddin" pitchFamily="34" charset="0"/>
              </a:rPr>
              <a:t>Central</a:t>
            </a: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laddin" pitchFamily="34" charset="0"/>
              </a:rPr>
              <a:t> </a:t>
            </a: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laddin" pitchFamily="34" charset="0"/>
              </a:rPr>
              <a:t>Library</a:t>
            </a:r>
          </a:p>
        </p:txBody>
      </p:sp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>
            <a:off x="609600" y="3352800"/>
            <a:ext cx="6705600" cy="9144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Dahrlin"/>
              </a:rPr>
              <a:t>Welcome to Fresher's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8439F-9459-4F39-8A41-81F367CF487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LIBRARY ORIENTATION </a:t>
            </a:r>
            <a:endParaRPr lang="en-US" sz="4400" kern="10" dirty="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ea typeface="+mn-ea"/>
              <a:cs typeface="Times New Roman"/>
            </a:endParaRPr>
          </a:p>
        </p:txBody>
      </p:sp>
      <p:pic>
        <p:nvPicPr>
          <p:cNvPr id="4" name="Picture 3" descr="C:\Users\KISHOREREDDY\Desktop\ppt purpose photoes\main gat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8001000" cy="4191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171361" y="5715000"/>
            <a:ext cx="6858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User Awareness Program 2020-21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u="sng" dirty="0" smtClean="0">
                <a:solidFill>
                  <a:srgbClr val="0000FF"/>
                </a:solidFill>
              </a:rPr>
              <a:t>TKR EDUCATIONAL SOCIETY</a:t>
            </a:r>
            <a:endParaRPr lang="en-US" sz="3200" b="1" i="1" u="sng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6600" y="3506912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u="sng" dirty="0" smtClean="0">
                <a:solidFill>
                  <a:srgbClr val="FF0000"/>
                </a:solidFill>
              </a:rPr>
              <a:t>SRI TEEGALA KRISHNA REDDY</a:t>
            </a:r>
          </a:p>
          <a:p>
            <a:pPr algn="ctr"/>
            <a:r>
              <a:rPr lang="en-US" sz="1400" b="1" i="1" u="sng" dirty="0" smtClean="0">
                <a:solidFill>
                  <a:srgbClr val="CC00FF"/>
                </a:solidFill>
              </a:rPr>
              <a:t>Chairman</a:t>
            </a:r>
            <a:r>
              <a:rPr lang="en-US" sz="1400" b="1" i="1" u="sng" dirty="0" smtClean="0">
                <a:solidFill>
                  <a:srgbClr val="FF0000"/>
                </a:solidFill>
              </a:rPr>
              <a:t> 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35052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err="1" smtClean="0">
                <a:solidFill>
                  <a:srgbClr val="FF0000"/>
                </a:solidFill>
              </a:rPr>
              <a:t>Dr.T.Harinath</a:t>
            </a:r>
            <a:r>
              <a:rPr lang="en-US" sz="1400" b="1" i="1" dirty="0" smtClean="0">
                <a:solidFill>
                  <a:srgbClr val="FF0000"/>
                </a:solidFill>
              </a:rPr>
              <a:t> Reddy</a:t>
            </a:r>
          </a:p>
          <a:p>
            <a:pPr algn="ctr"/>
            <a:r>
              <a:rPr lang="en-US" sz="1400" b="1" i="1" dirty="0" smtClean="0">
                <a:solidFill>
                  <a:srgbClr val="CC00FF"/>
                </a:solidFill>
              </a:rPr>
              <a:t>Secretary</a:t>
            </a:r>
            <a:endParaRPr lang="en-US" sz="1400" b="1" i="1" dirty="0">
              <a:solidFill>
                <a:srgbClr val="CC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3505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err="1" smtClean="0">
                <a:solidFill>
                  <a:srgbClr val="FF0000"/>
                </a:solidFill>
              </a:rPr>
              <a:t>Mr.T.Amarnath</a:t>
            </a:r>
            <a:r>
              <a:rPr lang="en-US" sz="1400" b="1" i="1" dirty="0" smtClean="0">
                <a:solidFill>
                  <a:srgbClr val="FF0000"/>
                </a:solidFill>
              </a:rPr>
              <a:t> Reddy</a:t>
            </a:r>
          </a:p>
          <a:p>
            <a:pPr algn="ctr"/>
            <a:r>
              <a:rPr lang="en-US" sz="1400" b="1" i="1" dirty="0" smtClean="0">
                <a:solidFill>
                  <a:srgbClr val="CC00FF"/>
                </a:solidFill>
              </a:rPr>
              <a:t>Treasurer</a:t>
            </a:r>
            <a:endParaRPr lang="en-US" sz="1400" b="1" i="1" dirty="0">
              <a:solidFill>
                <a:srgbClr val="CC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0" y="5638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err="1" smtClean="0">
                <a:solidFill>
                  <a:srgbClr val="FF0000"/>
                </a:solidFill>
              </a:rPr>
              <a:t>G.L.N.Reddy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1400" b="1" i="1" dirty="0" smtClean="0">
                <a:solidFill>
                  <a:srgbClr val="CC00FF"/>
                </a:solidFill>
              </a:rPr>
              <a:t>Administrative Officer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56388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err="1" smtClean="0">
                <a:solidFill>
                  <a:srgbClr val="FF0000"/>
                </a:solidFill>
              </a:rPr>
              <a:t>Dr.D.V.Ravi</a:t>
            </a:r>
            <a:r>
              <a:rPr lang="en-US" sz="1400" b="1" i="1" dirty="0" smtClean="0">
                <a:solidFill>
                  <a:srgbClr val="FF0000"/>
                </a:solidFill>
              </a:rPr>
              <a:t> Shankar</a:t>
            </a:r>
          </a:p>
          <a:p>
            <a:pPr algn="ctr"/>
            <a:r>
              <a:rPr lang="en-US" sz="1400" b="1" i="1" dirty="0" smtClean="0">
                <a:solidFill>
                  <a:srgbClr val="CC00FF"/>
                </a:solidFill>
              </a:rPr>
              <a:t>Principal</a:t>
            </a:r>
            <a:endParaRPr lang="en-US" dirty="0">
              <a:solidFill>
                <a:srgbClr val="CC00FF"/>
              </a:solidFill>
            </a:endParaRPr>
          </a:p>
        </p:txBody>
      </p:sp>
      <p:pic>
        <p:nvPicPr>
          <p:cNvPr id="11266" name="Picture 2" descr="G:\E\All Photoes on 12-09-2016\AMAR sir\Amar sir new 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981200"/>
            <a:ext cx="1524000" cy="1524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1267" name="Picture 3" descr="G:\E\All Photoes on 12-09-2016\HOD PHOTOS\Hari SIr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981200"/>
            <a:ext cx="1600200" cy="1524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8748" y="1981200"/>
            <a:ext cx="1524000" cy="1511636"/>
          </a:xfrm>
          <a:prstGeom prst="ellipse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4191000"/>
            <a:ext cx="1447800" cy="1419225"/>
          </a:xfrm>
          <a:prstGeom prst="ellipse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7" name="Picture 16" descr="F:\E\All Photoes on 12-09-2016\IMG_275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4191000"/>
            <a:ext cx="1676400" cy="1447800"/>
          </a:xfrm>
          <a:prstGeom prst="ellipse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114103"/>
            <a:ext cx="845820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TKR COLLEGE OF ENGINEERING &amp; TECHNOLOGY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(An Autonomous Institution)</a:t>
            </a:r>
          </a:p>
          <a:p>
            <a:pPr algn="ctr"/>
            <a:r>
              <a:rPr lang="en-US" sz="2800" b="1" dirty="0" smtClean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en-US" sz="2800" b="1" i="1" dirty="0" smtClean="0">
                <a:solidFill>
                  <a:srgbClr val="CC00FF"/>
                </a:solidFill>
                <a:latin typeface="Californian FB" pitchFamily="18" charset="0"/>
                <a:cs typeface="Aharoni" pitchFamily="2" charset="-79"/>
              </a:rPr>
              <a:t>Accredited by NBA &amp;</a:t>
            </a:r>
            <a:r>
              <a:rPr lang="en-US" sz="2800" b="1" i="1" dirty="0" smtClean="0">
                <a:solidFill>
                  <a:srgbClr val="FF0000"/>
                </a:solidFill>
                <a:latin typeface="Californian FB" pitchFamily="18" charset="0"/>
                <a:cs typeface="Aharoni" pitchFamily="2" charset="-79"/>
              </a:rPr>
              <a:t> </a:t>
            </a:r>
            <a:r>
              <a:rPr lang="en-US" sz="2800" b="1" i="1" dirty="0" smtClean="0">
                <a:solidFill>
                  <a:srgbClr val="CC00FF"/>
                </a:solidFill>
                <a:latin typeface="Californian FB" pitchFamily="18" charset="0"/>
                <a:cs typeface="Aharoni" pitchFamily="2" charset="-79"/>
              </a:rPr>
              <a:t>NAAC with ‘A’ Grade</a:t>
            </a:r>
          </a:p>
          <a:p>
            <a:pPr algn="ctr"/>
            <a:r>
              <a:rPr lang="en-US" sz="2800" b="1" i="1" dirty="0" smtClean="0">
                <a:solidFill>
                  <a:srgbClr val="C00000"/>
                </a:solidFill>
                <a:latin typeface="Californian FB" pitchFamily="18" charset="0"/>
                <a:cs typeface="Aharoni" pitchFamily="2" charset="-79"/>
              </a:rPr>
              <a:t>Approved by AICTE- New Delhi</a:t>
            </a:r>
          </a:p>
          <a:p>
            <a:pPr algn="ctr"/>
            <a:r>
              <a:rPr lang="en-US" sz="2800" b="1" i="1" dirty="0" smtClean="0">
                <a:solidFill>
                  <a:srgbClr val="FF0066"/>
                </a:solidFill>
                <a:latin typeface="Californian FB" pitchFamily="18" charset="0"/>
                <a:cs typeface="Aharoni" pitchFamily="2" charset="-79"/>
              </a:rPr>
              <a:t>Affiliated to JNTU – Hyderabad</a:t>
            </a:r>
          </a:p>
          <a:p>
            <a:pPr algn="ctr"/>
            <a:endParaRPr lang="en-US" sz="2800" b="1" dirty="0" smtClean="0">
              <a:solidFill>
                <a:srgbClr val="0000FF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2050" name="Picture 2" descr="C:\Users\mamatha\Downloads\tkrcet 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419439"/>
            <a:ext cx="608265" cy="602982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6" name="Picture 2" descr="C:\Users\admin\Desktop\download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953000"/>
            <a:ext cx="860499" cy="804863"/>
          </a:xfrm>
          <a:prstGeom prst="rect">
            <a:avLst/>
          </a:prstGeom>
          <a:noFill/>
        </p:spPr>
      </p:pic>
      <p:pic>
        <p:nvPicPr>
          <p:cNvPr id="1027" name="Picture 3" descr="C:\Users\admin\Desktop\downloa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1274" y="4988428"/>
            <a:ext cx="757464" cy="723034"/>
          </a:xfrm>
          <a:prstGeom prst="rect">
            <a:avLst/>
          </a:prstGeom>
          <a:noFill/>
        </p:spPr>
      </p:pic>
      <p:pic>
        <p:nvPicPr>
          <p:cNvPr id="1028" name="Picture 4" descr="C:\Users\admin\Desktop\download (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90235" y="5029200"/>
            <a:ext cx="677499" cy="677499"/>
          </a:xfrm>
          <a:prstGeom prst="rect">
            <a:avLst/>
          </a:prstGeom>
          <a:noFill/>
        </p:spPr>
      </p:pic>
      <p:pic>
        <p:nvPicPr>
          <p:cNvPr id="1029" name="Picture 5" descr="C:\Users\admin\Desktop\download (5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41095" y="4953000"/>
            <a:ext cx="741045" cy="855052"/>
          </a:xfrm>
          <a:prstGeom prst="rect">
            <a:avLst/>
          </a:prstGeom>
          <a:noFill/>
        </p:spPr>
      </p:pic>
      <p:pic>
        <p:nvPicPr>
          <p:cNvPr id="1030" name="Picture 6" descr="C:\Users\admin\Desktop\download (6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47635" y="5008187"/>
            <a:ext cx="762000" cy="751885"/>
          </a:xfrm>
          <a:prstGeom prst="rect">
            <a:avLst/>
          </a:prstGeom>
          <a:noFill/>
        </p:spPr>
      </p:pic>
      <p:pic>
        <p:nvPicPr>
          <p:cNvPr id="3" name="Picture 2" descr="C:\Users\admin\Desktop\UGC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43001" y="5029200"/>
            <a:ext cx="951178" cy="91947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INSTITUTIONS ESTABLISHED BY THE SOCIETY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981200"/>
            <a:ext cx="853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2400" b="1" dirty="0" smtClean="0">
                <a:solidFill>
                  <a:srgbClr val="0000FF"/>
                </a:solidFill>
              </a:rPr>
              <a:t>TKR College of Engineering &amp; Technology	-	2002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66"/>
                </a:solidFill>
              </a:rPr>
              <a:t>TKR Institute of Management &amp; Science 	-	2003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CC00FF"/>
                </a:solidFill>
              </a:rPr>
              <a:t>Teegala</a:t>
            </a:r>
            <a:r>
              <a:rPr lang="en-US" sz="2400" b="1" dirty="0" smtClean="0">
                <a:solidFill>
                  <a:srgbClr val="CC00FF"/>
                </a:solidFill>
              </a:rPr>
              <a:t> Krishna Reddy Engineering College	-	2005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C00000"/>
                </a:solidFill>
              </a:rPr>
              <a:t>Teegala</a:t>
            </a:r>
            <a:r>
              <a:rPr lang="en-US" sz="2400" b="1" dirty="0" smtClean="0">
                <a:solidFill>
                  <a:srgbClr val="C00000"/>
                </a:solidFill>
              </a:rPr>
              <a:t> Krishna Reddy College of Pharmacy-	2007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TKR College of Engineering &amp; Technology	-	2009</a:t>
            </a:r>
          </a:p>
          <a:p>
            <a:pPr>
              <a:tabLst>
                <a:tab pos="2463800" algn="l"/>
                <a:tab pos="2743200" algn="l"/>
              </a:tabLst>
            </a:pPr>
            <a:r>
              <a:rPr lang="en-US" sz="2400" b="1" dirty="0" smtClean="0">
                <a:solidFill>
                  <a:srgbClr val="0000FF"/>
                </a:solidFill>
              </a:rPr>
              <a:t>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(2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nd</a:t>
            </a:r>
            <a:r>
              <a:rPr lang="en-US" sz="2400" b="1" dirty="0" smtClean="0">
                <a:solidFill>
                  <a:srgbClr val="FF0000"/>
                </a:solidFill>
              </a:rPr>
              <a:t> Shift Polytechnic)</a:t>
            </a:r>
          </a:p>
          <a:p>
            <a:pPr>
              <a:tabLst>
                <a:tab pos="2463800" algn="l"/>
                <a:tab pos="2743200" algn="l"/>
              </a:tabLst>
            </a:pPr>
            <a:r>
              <a:rPr lang="en-US" sz="2400" b="1" dirty="0" err="1" smtClean="0">
                <a:solidFill>
                  <a:srgbClr val="9933FF"/>
                </a:solidFill>
              </a:rPr>
              <a:t>Teegala</a:t>
            </a:r>
            <a:r>
              <a:rPr lang="en-US" sz="2400" b="1" dirty="0" smtClean="0">
                <a:solidFill>
                  <a:srgbClr val="9933FF"/>
                </a:solidFill>
              </a:rPr>
              <a:t> Krishna Reddy Engineering College	-	2009</a:t>
            </a:r>
          </a:p>
          <a:p>
            <a:pPr>
              <a:tabLst>
                <a:tab pos="2463800" algn="l"/>
                <a:tab pos="2743200" algn="l"/>
              </a:tabLst>
            </a:pPr>
            <a:r>
              <a:rPr lang="en-US" sz="2400" b="1" dirty="0" smtClean="0">
                <a:solidFill>
                  <a:srgbClr val="0000FF"/>
                </a:solidFill>
              </a:rPr>
              <a:t>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(2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nd</a:t>
            </a:r>
            <a:r>
              <a:rPr lang="en-US" sz="2400" b="1" dirty="0" smtClean="0">
                <a:solidFill>
                  <a:srgbClr val="FF0000"/>
                </a:solidFill>
              </a:rPr>
              <a:t> Shift Polytechnic)</a:t>
            </a:r>
            <a:r>
              <a:rPr lang="en-US" sz="2400" b="1" dirty="0" smtClean="0">
                <a:solidFill>
                  <a:srgbClr val="0000FF"/>
                </a:solidFill>
              </a:rPr>
              <a:t>	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3716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Head of the Departments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6858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00800" y="4724400"/>
            <a:ext cx="1447800" cy="1371600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62000" y="4800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EEE</a:t>
            </a:r>
            <a:r>
              <a:rPr lang="en-US" sz="2000" b="1" dirty="0" smtClean="0">
                <a:solidFill>
                  <a:srgbClr val="0000FF"/>
                </a:solidFill>
              </a:rPr>
              <a:t>     - 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Dr.S.Narasimha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Experience – 12 Years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No.9885191661</a:t>
            </a:r>
            <a:r>
              <a:rPr lang="en-US" sz="2000" b="1" dirty="0" smtClean="0">
                <a:solidFill>
                  <a:srgbClr val="0000FF"/>
                </a:solidFill>
              </a:rPr>
              <a:t>                 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0574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CIVIL</a:t>
            </a:r>
            <a:r>
              <a:rPr lang="en-US" sz="2000" b="1" dirty="0" smtClean="0">
                <a:solidFill>
                  <a:srgbClr val="0000FF"/>
                </a:solidFill>
              </a:rPr>
              <a:t>    -     </a:t>
            </a:r>
            <a:r>
              <a:rPr lang="en-US" sz="2000" b="1" dirty="0" err="1" smtClean="0">
                <a:solidFill>
                  <a:srgbClr val="0000FF"/>
                </a:solidFill>
              </a:rPr>
              <a:t>Prof.K.V.R.Satya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</a:rPr>
              <a:t>Sai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2000" b="1" dirty="0" smtClean="0">
                <a:solidFill>
                  <a:srgbClr val="0000FF"/>
                </a:solidFill>
              </a:rPr>
              <a:t>          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15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9885622969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3505200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MECH</a:t>
            </a:r>
            <a:r>
              <a:rPr lang="en-US" sz="2000" b="1" dirty="0" smtClean="0">
                <a:solidFill>
                  <a:srgbClr val="0000FF"/>
                </a:solidFill>
              </a:rPr>
              <a:t>   -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Dr.G.Gopala</a:t>
            </a:r>
            <a:r>
              <a:rPr lang="en-US" sz="2000" b="1" dirty="0" smtClean="0">
                <a:solidFill>
                  <a:srgbClr val="0000FF"/>
                </a:solidFill>
              </a:rPr>
              <a:t> Krishna</a:t>
            </a:r>
          </a:p>
          <a:p>
            <a:r>
              <a:rPr lang="en-US" sz="2000" b="1" dirty="0" smtClean="0">
                <a:solidFill>
                  <a:srgbClr val="0000FF"/>
                </a:solidFill>
              </a:rPr>
              <a:t>         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16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No.9490322346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324600" y="3264198"/>
            <a:ext cx="1447800" cy="1371600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2" name="Picture 2" descr="C:\Users\mamatha\AppData\Local\Temp\Rar$DIa0.868\scan123000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324600" y="1828800"/>
            <a:ext cx="1447799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905000"/>
            <a:ext cx="7315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b="1" dirty="0"/>
          </a:p>
        </p:txBody>
      </p:sp>
      <p:pic>
        <p:nvPicPr>
          <p:cNvPr id="10242" name="Picture 2" descr="nag_photo (1)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77000" y="2209800"/>
            <a:ext cx="1209040" cy="1295400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3581400"/>
            <a:ext cx="1295400" cy="1295400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990600" y="2133600"/>
            <a:ext cx="4038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ECE</a:t>
            </a:r>
            <a:r>
              <a:rPr lang="en-US" sz="2000" b="1" dirty="0" smtClean="0">
                <a:solidFill>
                  <a:srgbClr val="0000FF"/>
                </a:solidFill>
              </a:rPr>
              <a:t>    - 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Dr.D.Nageswara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</a:rPr>
              <a:t>Rao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2800" b="1" dirty="0" smtClean="0">
                <a:solidFill>
                  <a:srgbClr val="0000FF"/>
                </a:solidFill>
              </a:rPr>
              <a:t>   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18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9866807254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3581400"/>
            <a:ext cx="4038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CSE</a:t>
            </a:r>
            <a:r>
              <a:rPr lang="en-US" sz="2000" b="1" dirty="0" smtClean="0">
                <a:solidFill>
                  <a:srgbClr val="0000FF"/>
                </a:solidFill>
              </a:rPr>
              <a:t>    -  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Dr.A.Suresh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</a:rPr>
              <a:t>Rao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CSE(AI &amp; ML</a:t>
            </a:r>
            <a:r>
              <a:rPr lang="en-US" sz="2000" b="1" dirty="0" smtClean="0">
                <a:solidFill>
                  <a:srgbClr val="FF0000"/>
                </a:solidFill>
              </a:rPr>
              <a:t>)      </a:t>
            </a:r>
            <a:r>
              <a:rPr lang="en-US" sz="1400" b="1" dirty="0" smtClean="0">
                <a:solidFill>
                  <a:srgbClr val="0000FF"/>
                </a:solidFill>
              </a:rPr>
              <a:t>Vice-Principal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CSE(DS)</a:t>
            </a:r>
            <a:r>
              <a:rPr lang="en-US" b="1" dirty="0" smtClean="0">
                <a:solidFill>
                  <a:srgbClr val="0000FF"/>
                </a:solidFill>
              </a:rPr>
              <a:t>             </a:t>
            </a:r>
            <a:r>
              <a:rPr lang="en-US" sz="1400" b="1" dirty="0" smtClean="0">
                <a:solidFill>
                  <a:srgbClr val="0000FF"/>
                </a:solidFill>
              </a:rPr>
              <a:t>Dean Academics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Experience – 19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9866490867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5105400"/>
            <a:ext cx="457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IT</a:t>
            </a:r>
            <a:r>
              <a:rPr lang="en-US" sz="2000" b="1" dirty="0" smtClean="0">
                <a:solidFill>
                  <a:srgbClr val="0000FF"/>
                </a:solidFill>
              </a:rPr>
              <a:t>       -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Dr.N.Satyanarayana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Experience – 32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7569107473</a:t>
            </a: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dirty="0"/>
          </a:p>
        </p:txBody>
      </p:sp>
      <p:pic>
        <p:nvPicPr>
          <p:cNvPr id="12" name="Picture 3" descr="madan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553200" y="4953000"/>
            <a:ext cx="1295399" cy="1295400"/>
          </a:xfrm>
          <a:prstGeom prst="ellipse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05000" y="1393801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Head of the Departments</a:t>
            </a: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905000"/>
            <a:ext cx="7315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2438400"/>
            <a:ext cx="5791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  Physical Science </a:t>
            </a:r>
            <a:r>
              <a:rPr lang="en-US" sz="2000" b="1" dirty="0" smtClean="0">
                <a:solidFill>
                  <a:srgbClr val="0000FF"/>
                </a:solidFill>
              </a:rPr>
              <a:t>      -  </a:t>
            </a:r>
            <a:r>
              <a:rPr lang="en-US" sz="2000" b="1" dirty="0" err="1" smtClean="0">
                <a:solidFill>
                  <a:srgbClr val="0000FF"/>
                </a:solidFill>
              </a:rPr>
              <a:t>Dr.B.Rajinikanth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Experience – 17 Years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                                        Contact No. 8498085223 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 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3886200"/>
            <a:ext cx="5943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Physical Science</a:t>
            </a:r>
            <a:r>
              <a:rPr lang="en-US" sz="2000" b="1" dirty="0" smtClean="0">
                <a:solidFill>
                  <a:srgbClr val="0000FF"/>
                </a:solidFill>
              </a:rPr>
              <a:t>      - </a:t>
            </a:r>
            <a:r>
              <a:rPr lang="en-US" sz="2000" b="1" dirty="0" err="1" smtClean="0">
                <a:solidFill>
                  <a:srgbClr val="0000FF"/>
                </a:solidFill>
              </a:rPr>
              <a:t>Dr.B.Narasimha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32 Years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                                    Contact No. 9490356088</a:t>
            </a:r>
          </a:p>
          <a:p>
            <a:endParaRPr lang="en-US" sz="20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12" name="Picture 2" descr="G:\E\All Photoes on 12-09-2016\Rajinikanth Physics 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286000"/>
            <a:ext cx="1295400" cy="1470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4" name="Picture 1" descr="G:\E\All Photoes on 12-09-2016\Director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81800" y="3886200"/>
            <a:ext cx="1371600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819400" y="1447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S&amp;H Departments</a:t>
            </a: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905000"/>
            <a:ext cx="7315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905000"/>
            <a:ext cx="5943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           Mathematics</a:t>
            </a:r>
            <a:r>
              <a:rPr lang="en-US" sz="2000" b="1" dirty="0" smtClean="0">
                <a:solidFill>
                  <a:srgbClr val="0000FF"/>
                </a:solidFill>
              </a:rPr>
              <a:t>     -    Dr. D.R.V.S Anil Kumar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Experience – 19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9490189395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28956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        </a:t>
            </a:r>
            <a:r>
              <a:rPr lang="en-US" sz="2000" b="1" dirty="0" smtClean="0">
                <a:solidFill>
                  <a:srgbClr val="FF0000"/>
                </a:solidFill>
              </a:rPr>
              <a:t>Mathematics </a:t>
            </a:r>
            <a:r>
              <a:rPr lang="en-US" sz="2000" b="1" dirty="0" smtClean="0">
                <a:solidFill>
                  <a:srgbClr val="0000FF"/>
                </a:solidFill>
              </a:rPr>
              <a:t>     -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Dr.C.Uma</a:t>
            </a:r>
            <a:r>
              <a:rPr lang="en-US" sz="2000" b="1" dirty="0" smtClean="0">
                <a:solidFill>
                  <a:srgbClr val="0000FF"/>
                </a:solidFill>
              </a:rPr>
              <a:t> Devi</a:t>
            </a:r>
          </a:p>
          <a:p>
            <a:r>
              <a:rPr lang="en-US" sz="2000" b="1" dirty="0" smtClean="0">
                <a:solidFill>
                  <a:srgbClr val="0000FF"/>
                </a:solidFill>
              </a:rPr>
              <a:t>                 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17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9848289961</a:t>
            </a:r>
            <a:endParaRPr lang="en-US" dirty="0"/>
          </a:p>
        </p:txBody>
      </p:sp>
      <p:pic>
        <p:nvPicPr>
          <p:cNvPr id="1026" name="Picture 2" descr="C:\Users\mamatha\Downloads\scan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7613" y="2944825"/>
            <a:ext cx="806320" cy="86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200" y="38862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         </a:t>
            </a:r>
            <a:r>
              <a:rPr lang="en-US" sz="2000" b="1" dirty="0" smtClean="0">
                <a:solidFill>
                  <a:srgbClr val="FF0000"/>
                </a:solidFill>
              </a:rPr>
              <a:t>Mathematics</a:t>
            </a:r>
            <a:r>
              <a:rPr lang="en-US" sz="2000" b="1" dirty="0" smtClean="0">
                <a:solidFill>
                  <a:srgbClr val="0000FF"/>
                </a:solidFill>
              </a:rPr>
              <a:t>      -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Dr.D.Pramadha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2000" b="1" dirty="0" smtClean="0">
                <a:solidFill>
                  <a:srgbClr val="0000FF"/>
                </a:solidFill>
              </a:rPr>
              <a:t>       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16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9440177080</a:t>
            </a:r>
            <a:endParaRPr lang="en-US" dirty="0"/>
          </a:p>
        </p:txBody>
      </p:sp>
      <p:pic>
        <p:nvPicPr>
          <p:cNvPr id="15" name="Picture 2" descr="C:\Users\mamatha\Downloads\scan000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05600" y="38862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4" name="Picture 1" descr="G:\E\All Photoes on 12-09-2016\Directo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7612" y="1959406"/>
            <a:ext cx="839988" cy="9155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3400" y="48006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        </a:t>
            </a:r>
            <a:r>
              <a:rPr lang="en-US" sz="2000" b="1" dirty="0" smtClean="0">
                <a:solidFill>
                  <a:srgbClr val="FF0000"/>
                </a:solidFill>
              </a:rPr>
              <a:t>English 	</a:t>
            </a:r>
            <a:r>
              <a:rPr lang="en-US" sz="2000" b="1" dirty="0" smtClean="0">
                <a:solidFill>
                  <a:srgbClr val="0000FF"/>
                </a:solidFill>
              </a:rPr>
              <a:t>          -    </a:t>
            </a:r>
            <a:r>
              <a:rPr lang="en-US" sz="2000" b="1" dirty="0" err="1" smtClean="0">
                <a:solidFill>
                  <a:srgbClr val="0000FF"/>
                </a:solidFill>
              </a:rPr>
              <a:t>Dr.M.Sudha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</a:rPr>
              <a:t>Menon</a:t>
            </a:r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2000" b="1" dirty="0" smtClean="0">
                <a:solidFill>
                  <a:srgbClr val="0000FF"/>
                </a:solidFill>
              </a:rPr>
              <a:t>            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</a:t>
            </a:r>
            <a:r>
              <a:rPr lang="en-US" b="1" dirty="0" smtClean="0">
                <a:solidFill>
                  <a:srgbClr val="0000FF"/>
                </a:solidFill>
              </a:rPr>
              <a:t>Experience – 20 Years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Contact No. 8340895993</a:t>
            </a:r>
            <a:endParaRPr lang="en-US" dirty="0"/>
          </a:p>
        </p:txBody>
      </p:sp>
      <p:pic>
        <p:nvPicPr>
          <p:cNvPr id="16" name="Picture 2" descr="C:\Users\mamatha\Downloads\scan0007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705600" y="4876800"/>
            <a:ext cx="908029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124200" y="1828800"/>
            <a:ext cx="3810000" cy="3962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B.Tech</a:t>
            </a:r>
            <a:endParaRPr lang="en-US" sz="2800" b="1" dirty="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1" u="sng" dirty="0">
                <a:solidFill>
                  <a:srgbClr val="7030A0"/>
                </a:solidFill>
                <a:latin typeface="Calibri" pitchFamily="34" charset="0"/>
              </a:rPr>
              <a:t>Branch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           </a:t>
            </a:r>
            <a:r>
              <a:rPr lang="en-US" sz="2400" b="1" u="sng" dirty="0">
                <a:solidFill>
                  <a:srgbClr val="7030A0"/>
                </a:solidFill>
                <a:latin typeface="Calibri" pitchFamily="34" charset="0"/>
              </a:rPr>
              <a:t>Intake</a:t>
            </a:r>
            <a:endParaRPr lang="en-US" sz="2400" dirty="0">
              <a:solidFill>
                <a:srgbClr val="7030A0"/>
              </a:solidFill>
              <a:latin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FF"/>
                </a:solidFill>
                <a:latin typeface="Calibri" pitchFamily="34" charset="0"/>
              </a:rPr>
              <a:t>           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Civil                 120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           EEE                 120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         </a:t>
            </a:r>
            <a:r>
              <a:rPr lang="en-US" sz="2400" b="1" dirty="0" err="1">
                <a:solidFill>
                  <a:srgbClr val="0000FF"/>
                </a:solidFill>
                <a:latin typeface="Calibri" pitchFamily="34" charset="0"/>
              </a:rPr>
              <a:t>Mech</a:t>
            </a: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              </a:t>
            </a:r>
            <a:r>
              <a:rPr lang="en-US" sz="2400" b="1" dirty="0" smtClean="0">
                <a:solidFill>
                  <a:srgbClr val="0000FF"/>
                </a:solidFill>
                <a:latin typeface="Calibri" pitchFamily="34" charset="0"/>
              </a:rPr>
              <a:t>120</a:t>
            </a:r>
            <a:endParaRPr lang="en-US" sz="2400" b="1" dirty="0">
              <a:solidFill>
                <a:srgbClr val="0000FF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           ECE                 240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           CSE                 </a:t>
            </a:r>
            <a:r>
              <a:rPr lang="en-US" sz="2400" b="1" dirty="0" smtClean="0">
                <a:solidFill>
                  <a:srgbClr val="0000FF"/>
                </a:solidFill>
                <a:latin typeface="Calibri" pitchFamily="34" charset="0"/>
              </a:rPr>
              <a:t>240</a:t>
            </a:r>
          </a:p>
          <a:p>
            <a:pPr marL="627063" indent="-627063">
              <a:spcBef>
                <a:spcPts val="0"/>
              </a:spcBef>
            </a:pPr>
            <a:r>
              <a:rPr lang="en-US" sz="2400" b="1" dirty="0" smtClean="0">
                <a:solidFill>
                  <a:srgbClr val="0000FF"/>
                </a:solidFill>
                <a:latin typeface="Calibri" pitchFamily="34" charset="0"/>
              </a:rPr>
              <a:t>    CSE(AI &amp; ML)         60    CSE(DS)              60</a:t>
            </a:r>
            <a:endParaRPr lang="en-US" sz="2400" b="1" dirty="0">
              <a:solidFill>
                <a:srgbClr val="0000FF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0000FF"/>
                </a:solidFill>
                <a:latin typeface="Calibri" pitchFamily="34" charset="0"/>
              </a:rPr>
              <a:t>              IT                    60</a:t>
            </a:r>
            <a:endParaRPr lang="en-US" sz="200" b="1" dirty="0">
              <a:solidFill>
                <a:srgbClr val="0000FF"/>
              </a:solidFill>
              <a:latin typeface="Calibri" pitchFamily="34" charset="0"/>
            </a:endParaRPr>
          </a:p>
          <a:p>
            <a:pPr algn="ctr"/>
            <a:endParaRPr lang="en-US" sz="200" b="1" dirty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r>
              <a:rPr lang="en-US" sz="200" b="1" dirty="0">
                <a:solidFill>
                  <a:srgbClr val="FF0000"/>
                </a:solidFill>
                <a:latin typeface="Calibri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-------------------------------------------------------------------------------------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libri" pitchFamily="34" charset="0"/>
              </a:rPr>
              <a:t>Total               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</a:rPr>
              <a:t>1020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libri" pitchFamily="34" charset="0"/>
              </a:rPr>
              <a:t>                        -------</a:t>
            </a:r>
            <a:endParaRPr lang="en-US" sz="14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/>
            <a:r>
              <a:rPr lang="en-US" sz="1100" b="1" dirty="0">
                <a:latin typeface="Calibri" pitchFamily="34" charset="0"/>
              </a:rPr>
              <a:t>                                           </a:t>
            </a:r>
            <a:endParaRPr lang="en-US" sz="1100" b="1" dirty="0">
              <a:latin typeface="Times New Roman" pitchFamily="18" charset="0"/>
            </a:endParaRPr>
          </a:p>
          <a:p>
            <a:pPr algn="ctr"/>
            <a:endParaRPr lang="en-US" sz="1100" dirty="0">
              <a:latin typeface="Times New Roman" pitchFamily="18" charset="0"/>
            </a:endParaRPr>
          </a:p>
          <a:p>
            <a:endParaRPr lang="en-US" dirty="0"/>
          </a:p>
        </p:txBody>
      </p:sp>
      <p:sp>
        <p:nvSpPr>
          <p:cNvPr id="12" name="WordArt 4"/>
          <p:cNvSpPr>
            <a:spLocks noChangeArrowheads="1" noChangeShapeType="1" noTextEdit="1"/>
          </p:cNvSpPr>
          <p:nvPr/>
        </p:nvSpPr>
        <p:spPr bwMode="auto">
          <a:xfrm>
            <a:off x="609600" y="1371600"/>
            <a:ext cx="3581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Students </a:t>
            </a:r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Strength: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WordArt 13"/>
          <p:cNvSpPr>
            <a:spLocks noChangeArrowheads="1" noChangeShapeType="1" noTextEdit="1"/>
          </p:cNvSpPr>
          <p:nvPr/>
        </p:nvSpPr>
        <p:spPr bwMode="auto">
          <a:xfrm>
            <a:off x="533400" y="1295400"/>
            <a:ext cx="3429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Orientation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981200"/>
            <a:ext cx="8229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AmerType Md BT" pitchFamily="18" charset="0"/>
              </a:rPr>
              <a:t>      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Central Library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conducts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user orientation /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user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Awareness </a:t>
            </a:r>
            <a:r>
              <a:rPr lang="en-US" sz="3200" b="1" dirty="0" err="1">
                <a:solidFill>
                  <a:srgbClr val="0000FF"/>
                </a:solidFill>
                <a:latin typeface="+mj-lt"/>
              </a:rPr>
              <a:t>programme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 every year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for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the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fresher’s ( </a:t>
            </a:r>
            <a:r>
              <a:rPr lang="en-US" sz="3200" b="1" dirty="0" err="1">
                <a:solidFill>
                  <a:srgbClr val="FF0000"/>
                </a:solidFill>
                <a:latin typeface="+mj-lt"/>
              </a:rPr>
              <a:t>Ist</a:t>
            </a:r>
            <a:r>
              <a:rPr lang="en-US" sz="3200" b="1" dirty="0">
                <a:solidFill>
                  <a:srgbClr val="FF0000"/>
                </a:solidFill>
                <a:latin typeface="+mj-lt"/>
              </a:rPr>
              <a:t> year students 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of </a:t>
            </a:r>
            <a:r>
              <a:rPr lang="en-US" sz="3200" b="1" dirty="0" err="1" smtClean="0">
                <a:solidFill>
                  <a:srgbClr val="FF0000"/>
                </a:solidFill>
                <a:latin typeface="+mj-lt"/>
              </a:rPr>
              <a:t>B.Tech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)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at the beginning of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the 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Academic year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.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	</a:t>
            </a:r>
          </a:p>
          <a:p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rgbClr val="CC00FF"/>
                </a:solidFill>
                <a:latin typeface="+mj-lt"/>
              </a:rPr>
              <a:t>Newly admitted students of </a:t>
            </a:r>
            <a:r>
              <a:rPr lang="en-US" sz="3200" b="1" dirty="0" err="1" smtClean="0">
                <a:solidFill>
                  <a:srgbClr val="CC00FF"/>
                </a:solidFill>
                <a:latin typeface="+mj-lt"/>
              </a:rPr>
              <a:t>B.Tech</a:t>
            </a:r>
            <a:r>
              <a:rPr lang="en-US" sz="3200" b="1" dirty="0" smtClean="0">
                <a:solidFill>
                  <a:srgbClr val="CC00FF"/>
                </a:solidFill>
                <a:latin typeface="+mj-lt"/>
              </a:rPr>
              <a:t> course year 2020-21</a:t>
            </a:r>
            <a:r>
              <a:rPr lang="en-US" sz="3200" b="1" dirty="0" smtClean="0">
                <a:solidFill>
                  <a:srgbClr val="CC00FF"/>
                </a:solidFill>
              </a:rPr>
              <a:t> (19th Batch)</a:t>
            </a:r>
            <a:r>
              <a:rPr lang="en-US" sz="3200" b="1" dirty="0" smtClean="0">
                <a:solidFill>
                  <a:srgbClr val="CC00FF"/>
                </a:solidFill>
                <a:latin typeface="+mj-lt"/>
              </a:rPr>
              <a:t>.</a:t>
            </a:r>
            <a:endParaRPr lang="en-US" sz="3200" b="1" dirty="0">
              <a:solidFill>
                <a:srgbClr val="CC00FF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7848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merType Md BT" pitchFamily="18" charset="0"/>
              </a:rPr>
              <a:t>	</a:t>
            </a:r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To ensure that Library users can make use of Library resources and services adequately to their own satisfaction.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	</a:t>
            </a:r>
            <a:endParaRPr lang="en-US" sz="100" b="1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100" b="1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800" b="1" dirty="0" smtClean="0">
                <a:solidFill>
                  <a:srgbClr val="CC00FF"/>
                </a:solidFill>
                <a:latin typeface="+mj-lt"/>
              </a:rPr>
              <a:t>Library orientation makes library users aware of the Library and the services.          </a:t>
            </a:r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	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	It educates the users regarding general use of the library.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32766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36576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sp>
        <p:nvSpPr>
          <p:cNvPr id="9" name="WordArt 13"/>
          <p:cNvSpPr>
            <a:spLocks noChangeArrowheads="1" noChangeShapeType="1" noTextEdit="1"/>
          </p:cNvSpPr>
          <p:nvPr/>
        </p:nvSpPr>
        <p:spPr bwMode="auto">
          <a:xfrm>
            <a:off x="762000" y="1371600"/>
            <a:ext cx="3657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AIMs of Orientation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3" descr="Picture 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1" y="3810000"/>
            <a:ext cx="3733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487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800" b="1">
              <a:latin typeface="Arial" charset="0"/>
            </a:endParaRPr>
          </a:p>
          <a:p>
            <a:endParaRPr lang="en-US" sz="2800" b="1">
              <a:latin typeface="Arial" charset="0"/>
            </a:endParaRPr>
          </a:p>
        </p:txBody>
      </p:sp>
      <p:sp>
        <p:nvSpPr>
          <p:cNvPr id="136198" name="Text Box 6"/>
          <p:cNvSpPr txBox="1">
            <a:spLocks noChangeArrowheads="1"/>
          </p:cNvSpPr>
          <p:nvPr/>
        </p:nvSpPr>
        <p:spPr bwMode="auto">
          <a:xfrm>
            <a:off x="533400" y="2133600"/>
            <a:ext cx="670560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500" dirty="0">
                <a:solidFill>
                  <a:srgbClr val="0000FF"/>
                </a:solidFill>
                <a:latin typeface="AmerType Md BT" pitchFamily="18" charset="0"/>
              </a:rPr>
              <a:t>• </a:t>
            </a:r>
            <a:r>
              <a:rPr lang="en-US" sz="2500" b="1" dirty="0">
                <a:solidFill>
                  <a:srgbClr val="0000FF"/>
                </a:solidFill>
                <a:latin typeface="+mj-lt"/>
              </a:rPr>
              <a:t>To acquire, organize and update the </a:t>
            </a:r>
            <a:r>
              <a:rPr lang="en-US" sz="2500" b="1" dirty="0" smtClean="0">
                <a:solidFill>
                  <a:srgbClr val="0000FF"/>
                </a:solidFill>
                <a:latin typeface="+mj-lt"/>
              </a:rPr>
              <a:t>library </a:t>
            </a:r>
            <a:r>
              <a:rPr lang="en-US" sz="2500" b="1" dirty="0">
                <a:solidFill>
                  <a:srgbClr val="0000FF"/>
                </a:solidFill>
                <a:latin typeface="+mj-lt"/>
              </a:rPr>
              <a:t>collection to support the College Unit’s  </a:t>
            </a:r>
            <a:r>
              <a:rPr lang="en-US" sz="2500" b="1" dirty="0" smtClean="0">
                <a:solidFill>
                  <a:srgbClr val="0000FF"/>
                </a:solidFill>
                <a:latin typeface="+mj-lt"/>
              </a:rPr>
              <a:t>Teaching-Learning </a:t>
            </a:r>
            <a:r>
              <a:rPr lang="en-US" sz="2500" b="1" dirty="0">
                <a:solidFill>
                  <a:srgbClr val="0000FF"/>
                </a:solidFill>
                <a:latin typeface="+mj-lt"/>
              </a:rPr>
              <a:t>program</a:t>
            </a:r>
            <a:r>
              <a:rPr lang="en-US" sz="2500" dirty="0">
                <a:solidFill>
                  <a:srgbClr val="0000FF"/>
                </a:solidFill>
                <a:latin typeface="+mj-lt"/>
              </a:rPr>
              <a:t>.</a:t>
            </a:r>
          </a:p>
        </p:txBody>
      </p:sp>
      <p:sp>
        <p:nvSpPr>
          <p:cNvPr id="136200" name="WordArt 8"/>
          <p:cNvSpPr>
            <a:spLocks noChangeArrowheads="1" noChangeShapeType="1" noTextEdit="1"/>
          </p:cNvSpPr>
          <p:nvPr/>
        </p:nvSpPr>
        <p:spPr bwMode="auto">
          <a:xfrm>
            <a:off x="533400" y="1524000"/>
            <a:ext cx="32004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Objectives 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:</a:t>
            </a:r>
          </a:p>
        </p:txBody>
      </p:sp>
      <p:sp>
        <p:nvSpPr>
          <p:cNvPr id="16390" name="WordArt 10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16391" name="Text Box 15"/>
          <p:cNvSpPr txBox="1">
            <a:spLocks noChangeArrowheads="1"/>
          </p:cNvSpPr>
          <p:nvPr/>
        </p:nvSpPr>
        <p:spPr bwMode="auto">
          <a:xfrm>
            <a:off x="685800" y="4038600"/>
            <a:ext cx="556260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500" dirty="0">
                <a:solidFill>
                  <a:srgbClr val="CC00FF"/>
                </a:solidFill>
                <a:latin typeface="AmerType Md BT" pitchFamily="18" charset="0"/>
              </a:rPr>
              <a:t>•</a:t>
            </a:r>
            <a:r>
              <a:rPr lang="en-US" sz="2500" dirty="0">
                <a:solidFill>
                  <a:srgbClr val="0000FF"/>
                </a:solidFill>
                <a:latin typeface="AmerType Md BT" pitchFamily="18" charset="0"/>
              </a:rPr>
              <a:t> </a:t>
            </a:r>
            <a:r>
              <a:rPr lang="en-US" sz="2500" b="1" dirty="0">
                <a:solidFill>
                  <a:srgbClr val="CC00FF"/>
                </a:solidFill>
                <a:latin typeface="+mj-lt"/>
              </a:rPr>
              <a:t>To encourage students to read beyond the requirements of the curriculum.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457200" y="1524000"/>
            <a:ext cx="4495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800" b="1">
              <a:latin typeface="Arial" charset="0"/>
            </a:endParaRPr>
          </a:p>
          <a:p>
            <a:endParaRPr lang="en-US" sz="2800" b="1">
              <a:latin typeface="Arial" charset="0"/>
            </a:endParaRPr>
          </a:p>
        </p:txBody>
      </p:sp>
      <p:sp>
        <p:nvSpPr>
          <p:cNvPr id="212996" name="WordArt 4"/>
          <p:cNvSpPr>
            <a:spLocks noChangeArrowheads="1" noChangeShapeType="1" noTextEdit="1"/>
          </p:cNvSpPr>
          <p:nvPr/>
        </p:nvSpPr>
        <p:spPr bwMode="auto">
          <a:xfrm>
            <a:off x="533400" y="1447800"/>
            <a:ext cx="2895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Location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:</a:t>
            </a:r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533400" y="1905000"/>
            <a:ext cx="7848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The Library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Building is located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on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the second floor of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the Central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block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with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Duplex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. 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There are four Levels. </a:t>
            </a:r>
            <a:endParaRPr lang="en-US" sz="2500" b="1" dirty="0">
              <a:solidFill>
                <a:srgbClr val="0000FF"/>
              </a:solidFill>
              <a:latin typeface="+mj-lt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33400" y="2667001"/>
            <a:ext cx="8458200" cy="1604963"/>
            <a:chOff x="336" y="2112"/>
            <a:chExt cx="5328" cy="1011"/>
          </a:xfrm>
        </p:grpSpPr>
        <p:sp>
          <p:nvSpPr>
            <p:cNvPr id="4108" name="Text Box 6"/>
            <p:cNvSpPr txBox="1">
              <a:spLocks noChangeArrowheads="1"/>
            </p:cNvSpPr>
            <p:nvPr/>
          </p:nvSpPr>
          <p:spPr bwMode="auto">
            <a:xfrm>
              <a:off x="432" y="2112"/>
              <a:ext cx="10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000" b="1" dirty="0">
                  <a:solidFill>
                    <a:srgbClr val="FF0000"/>
                  </a:solidFill>
                  <a:latin typeface="AmerType Md BT" pitchFamily="18" charset="0"/>
                </a:rPr>
                <a:t>   </a:t>
              </a:r>
              <a:r>
                <a:rPr lang="en-US" sz="2000" b="1" u="sng" dirty="0">
                  <a:solidFill>
                    <a:srgbClr val="FF0000"/>
                  </a:solidFill>
                  <a:latin typeface="AmerType Md BT" pitchFamily="18" charset="0"/>
                </a:rPr>
                <a:t>Wing -A</a:t>
              </a:r>
            </a:p>
          </p:txBody>
        </p:sp>
        <p:sp>
          <p:nvSpPr>
            <p:cNvPr id="4109" name="Rectangle 7"/>
            <p:cNvSpPr>
              <a:spLocks noChangeArrowheads="1"/>
            </p:cNvSpPr>
            <p:nvPr/>
          </p:nvSpPr>
          <p:spPr bwMode="auto">
            <a:xfrm>
              <a:off x="336" y="2400"/>
              <a:ext cx="2448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indent="171450" eaLnBrk="1" hangingPunct="1">
                <a:lnSpc>
                  <a:spcPct val="45000"/>
                </a:lnSpc>
                <a:spcBef>
                  <a:spcPct val="50000"/>
                </a:spcBef>
                <a:buFont typeface="Arial" charset="0"/>
                <a:buChar char="•"/>
              </a:pPr>
              <a:r>
                <a:rPr lang="en-US" sz="1800" b="1" dirty="0" smtClean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Entrance</a:t>
              </a:r>
              <a:endParaRPr lang="en-US" sz="18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endParaRPr>
            </a:p>
            <a:p>
              <a:pPr indent="171450" eaLnBrk="1" hangingPunct="1">
                <a:lnSpc>
                  <a:spcPct val="4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Circulation</a:t>
              </a:r>
            </a:p>
            <a:p>
              <a:pPr indent="171450" eaLnBrk="1" hangingPunct="1">
                <a:lnSpc>
                  <a:spcPct val="4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Digital Library</a:t>
              </a:r>
            </a:p>
            <a:p>
              <a:pPr indent="171450" eaLnBrk="1" hangingPunct="1">
                <a:lnSpc>
                  <a:spcPct val="4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Reading Hall-1</a:t>
              </a:r>
              <a:r>
                <a:rPr lang="en-US" sz="1800" b="1" dirty="0">
                  <a:solidFill>
                    <a:srgbClr val="0000FF"/>
                  </a:solidFill>
                  <a:latin typeface="AmerType Md BT" pitchFamily="18" charset="0"/>
                </a:rPr>
                <a:t>	 </a:t>
              </a:r>
            </a:p>
          </p:txBody>
        </p:sp>
        <p:sp>
          <p:nvSpPr>
            <p:cNvPr id="4110" name="Text Box 8"/>
            <p:cNvSpPr txBox="1">
              <a:spLocks noChangeArrowheads="1"/>
            </p:cNvSpPr>
            <p:nvPr/>
          </p:nvSpPr>
          <p:spPr bwMode="auto">
            <a:xfrm>
              <a:off x="3696" y="2112"/>
              <a:ext cx="9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000" b="1" u="sng" dirty="0">
                  <a:solidFill>
                    <a:srgbClr val="FF0000"/>
                  </a:solidFill>
                  <a:latin typeface="AmerType Md BT" pitchFamily="18" charset="0"/>
                </a:rPr>
                <a:t>Wing - C</a:t>
              </a:r>
            </a:p>
          </p:txBody>
        </p:sp>
        <p:sp>
          <p:nvSpPr>
            <p:cNvPr id="4111" name="Text Box 9"/>
            <p:cNvSpPr txBox="1">
              <a:spLocks noChangeArrowheads="1"/>
            </p:cNvSpPr>
            <p:nvPr/>
          </p:nvSpPr>
          <p:spPr bwMode="auto">
            <a:xfrm>
              <a:off x="3504" y="2400"/>
              <a:ext cx="2160" cy="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indent="171450" eaLnBrk="1" hangingPunct="1">
                <a:lnSpc>
                  <a:spcPct val="5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 smtClean="0">
                  <a:solidFill>
                    <a:srgbClr val="CC00FF"/>
                  </a:solidFill>
                  <a:latin typeface="Aharoni" pitchFamily="2" charset="-79"/>
                  <a:cs typeface="Aharoni" pitchFamily="2" charset="-79"/>
                </a:rPr>
                <a:t>Periodicals</a:t>
              </a:r>
              <a:endParaRPr lang="en-US" sz="1800" b="1" dirty="0">
                <a:solidFill>
                  <a:srgbClr val="CC00FF"/>
                </a:solidFill>
                <a:latin typeface="Aharoni" pitchFamily="2" charset="-79"/>
                <a:cs typeface="Aharoni" pitchFamily="2" charset="-79"/>
              </a:endParaRPr>
            </a:p>
            <a:p>
              <a:pPr indent="171450" eaLnBrk="1" hangingPunct="1">
                <a:lnSpc>
                  <a:spcPct val="5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>
                  <a:solidFill>
                    <a:srgbClr val="CC00FF"/>
                  </a:solidFill>
                  <a:latin typeface="Aharoni" pitchFamily="2" charset="-79"/>
                  <a:cs typeface="Aharoni" pitchFamily="2" charset="-79"/>
                </a:rPr>
                <a:t>Career </a:t>
              </a:r>
              <a:r>
                <a:rPr lang="en-US" sz="1800" b="1" dirty="0" smtClean="0">
                  <a:solidFill>
                    <a:srgbClr val="CC00FF"/>
                  </a:solidFill>
                  <a:latin typeface="Aharoni" pitchFamily="2" charset="-79"/>
                  <a:cs typeface="Aharoni" pitchFamily="2" charset="-79"/>
                </a:rPr>
                <a:t>Books </a:t>
              </a:r>
              <a:endParaRPr lang="en-US" sz="1800" b="1" dirty="0">
                <a:solidFill>
                  <a:srgbClr val="CC00FF"/>
                </a:solidFill>
                <a:latin typeface="Aharoni" pitchFamily="2" charset="-79"/>
                <a:cs typeface="Aharoni" pitchFamily="2" charset="-79"/>
              </a:endParaRPr>
            </a:p>
            <a:p>
              <a:pPr indent="171450" eaLnBrk="1" hangingPunct="1">
                <a:lnSpc>
                  <a:spcPct val="5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>
                  <a:solidFill>
                    <a:srgbClr val="CC00FF"/>
                  </a:solidFill>
                  <a:latin typeface="Aharoni" pitchFamily="2" charset="-79"/>
                  <a:cs typeface="Aharoni" pitchFamily="2" charset="-79"/>
                </a:rPr>
                <a:t>Competitive </a:t>
              </a:r>
              <a:r>
                <a:rPr lang="en-US" sz="1800" b="1" dirty="0" smtClean="0">
                  <a:solidFill>
                    <a:srgbClr val="CC00FF"/>
                  </a:solidFill>
                  <a:latin typeface="Aharoni" pitchFamily="2" charset="-79"/>
                  <a:cs typeface="Aharoni" pitchFamily="2" charset="-79"/>
                </a:rPr>
                <a:t>Books</a:t>
              </a:r>
              <a:endParaRPr lang="en-US" sz="1800" b="1" dirty="0">
                <a:solidFill>
                  <a:srgbClr val="CC00FF"/>
                </a:solidFill>
                <a:latin typeface="Aharoni" pitchFamily="2" charset="-79"/>
                <a:cs typeface="Aharoni" pitchFamily="2" charset="-79"/>
              </a:endParaRPr>
            </a:p>
            <a:p>
              <a:pPr indent="171450" eaLnBrk="1" hangingPunct="1">
                <a:lnSpc>
                  <a:spcPct val="55000"/>
                </a:lnSpc>
                <a:spcBef>
                  <a:spcPct val="50000"/>
                </a:spcBef>
                <a:buFontTx/>
                <a:buChar char="•"/>
              </a:pPr>
              <a:r>
                <a:rPr lang="en-US" sz="1800" b="1" dirty="0">
                  <a:solidFill>
                    <a:srgbClr val="CC00FF"/>
                  </a:solidFill>
                  <a:latin typeface="Aharoni" pitchFamily="2" charset="-79"/>
                  <a:cs typeface="Aharoni" pitchFamily="2" charset="-79"/>
                </a:rPr>
                <a:t>Reading Hall-3</a:t>
              </a:r>
            </a:p>
          </p:txBody>
        </p:sp>
      </p:grpSp>
      <p:sp>
        <p:nvSpPr>
          <p:cNvPr id="410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838200" y="41910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merType Md BT" pitchFamily="18" charset="0"/>
              </a:rPr>
              <a:t>  </a:t>
            </a:r>
            <a:r>
              <a:rPr lang="en-US" sz="2000" b="1" u="sng" dirty="0">
                <a:solidFill>
                  <a:srgbClr val="FF0000"/>
                </a:solidFill>
                <a:latin typeface="AmerType Md BT" pitchFamily="18" charset="0"/>
              </a:rPr>
              <a:t>Wing -B</a:t>
            </a:r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609600" y="4724400"/>
            <a:ext cx="3886200" cy="100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1450" eaLnBrk="1" hangingPunct="1">
              <a:lnSpc>
                <a:spcPct val="45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1800" b="1" dirty="0" smtClean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Library </a:t>
            </a:r>
            <a:r>
              <a:rPr lang="en-US" sz="1800" b="1" dirty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Office</a:t>
            </a:r>
          </a:p>
          <a:p>
            <a:pPr indent="171450" eaLnBrk="1" hangingPunct="1">
              <a:lnSpc>
                <a:spcPct val="45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1800" b="1" dirty="0" smtClean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U.G. Stock</a:t>
            </a:r>
          </a:p>
          <a:p>
            <a:pPr indent="171450" eaLnBrk="1" hangingPunct="1">
              <a:lnSpc>
                <a:spcPct val="45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1800" b="1" dirty="0" smtClean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P.G</a:t>
            </a:r>
            <a:r>
              <a:rPr lang="en-US" sz="1800" b="1" dirty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. Stock</a:t>
            </a:r>
          </a:p>
          <a:p>
            <a:pPr indent="171450" eaLnBrk="1" hangingPunct="1">
              <a:lnSpc>
                <a:spcPct val="45000"/>
              </a:lnSpc>
              <a:spcBef>
                <a:spcPct val="50000"/>
              </a:spcBef>
              <a:buFontTx/>
              <a:buChar char="•"/>
            </a:pPr>
            <a:r>
              <a:rPr lang="en-US" sz="1800" b="1" dirty="0" smtClean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Reading </a:t>
            </a:r>
            <a:r>
              <a:rPr lang="en-US" sz="1800" b="1" dirty="0">
                <a:solidFill>
                  <a:srgbClr val="CC00FF"/>
                </a:solidFill>
                <a:latin typeface="Aharoni" pitchFamily="2" charset="-79"/>
                <a:cs typeface="Aharoni" pitchFamily="2" charset="-79"/>
              </a:rPr>
              <a:t>Hall - 2</a:t>
            </a:r>
            <a:r>
              <a:rPr lang="en-US" sz="1800" b="1" dirty="0">
                <a:solidFill>
                  <a:srgbClr val="0000FF"/>
                </a:solidFill>
                <a:latin typeface="AmerType Md BT" pitchFamily="18" charset="0"/>
              </a:rPr>
              <a:t>	 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5867400" y="41910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u="sng">
                <a:solidFill>
                  <a:srgbClr val="FF0000"/>
                </a:solidFill>
                <a:latin typeface="AmerType Md BT" pitchFamily="18" charset="0"/>
              </a:rPr>
              <a:t>Wing - D</a:t>
            </a: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5715000" y="4648200"/>
            <a:ext cx="3429000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1450" eaLnBrk="1" hangingPunct="1">
              <a:lnSpc>
                <a:spcPct val="55000"/>
              </a:lnSpc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6600FF"/>
                </a:solidFill>
                <a:latin typeface="Aharoni" pitchFamily="2" charset="-79"/>
                <a:cs typeface="Aharoni" pitchFamily="2" charset="-79"/>
              </a:rPr>
              <a:t>Reference Section</a:t>
            </a:r>
          </a:p>
          <a:p>
            <a:pPr indent="171450" eaLnBrk="1" hangingPunct="1">
              <a:lnSpc>
                <a:spcPct val="55000"/>
              </a:lnSpc>
              <a:spcBef>
                <a:spcPct val="50000"/>
              </a:spcBef>
              <a:buFontTx/>
              <a:buChar char="•"/>
            </a:pPr>
            <a:r>
              <a:rPr lang="en-US" sz="1800" b="1" dirty="0" smtClean="0">
                <a:solidFill>
                  <a:srgbClr val="6600FF"/>
                </a:solidFill>
                <a:latin typeface="Aharoni" pitchFamily="2" charset="-79"/>
                <a:cs typeface="Aharoni" pitchFamily="2" charset="-79"/>
              </a:rPr>
              <a:t>Text Books</a:t>
            </a:r>
            <a:endParaRPr lang="en-US" sz="1800" b="1" dirty="0">
              <a:solidFill>
                <a:srgbClr val="6600FF"/>
              </a:solidFill>
              <a:latin typeface="Aharoni" pitchFamily="2" charset="-79"/>
              <a:cs typeface="Aharoni" pitchFamily="2" charset="-79"/>
            </a:endParaRPr>
          </a:p>
          <a:p>
            <a:pPr indent="171450" eaLnBrk="1" hangingPunct="1">
              <a:lnSpc>
                <a:spcPct val="55000"/>
              </a:lnSpc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6600FF"/>
                </a:solidFill>
                <a:latin typeface="Aharoni" pitchFamily="2" charset="-79"/>
                <a:cs typeface="Aharoni" pitchFamily="2" charset="-79"/>
              </a:rPr>
              <a:t>Welfare Books</a:t>
            </a:r>
          </a:p>
          <a:p>
            <a:pPr indent="171450" eaLnBrk="1" hangingPunct="1">
              <a:lnSpc>
                <a:spcPct val="55000"/>
              </a:lnSpc>
              <a:spcBef>
                <a:spcPct val="50000"/>
              </a:spcBef>
              <a:buFontTx/>
              <a:buChar char="•"/>
            </a:pPr>
            <a:r>
              <a:rPr lang="en-US" sz="1800" b="1" dirty="0" smtClean="0">
                <a:solidFill>
                  <a:srgbClr val="6600FF"/>
                </a:solidFill>
                <a:latin typeface="Aharoni" pitchFamily="2" charset="-79"/>
                <a:cs typeface="Aharoni" pitchFamily="2" charset="-79"/>
              </a:rPr>
              <a:t>Reading Hall - 4</a:t>
            </a:r>
            <a:endParaRPr lang="en-US" sz="1800" b="1" dirty="0">
              <a:solidFill>
                <a:srgbClr val="6600FF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60" name="Picture 16" descr="C:\Documents and Settings\LIBRARY\Desktop\library photos\lib photos 11122014\IMG_20141211_1139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819400"/>
            <a:ext cx="2514600" cy="34290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057400"/>
            <a:ext cx="7848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Library is a collection of Books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A place set a part to contain Books, Periodicals, Digital formats and other materials.</a:t>
            </a:r>
          </a:p>
          <a:p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000" b="1" dirty="0" smtClean="0">
                <a:solidFill>
                  <a:srgbClr val="FF0066"/>
                </a:solidFill>
                <a:latin typeface="+mj-lt"/>
              </a:rPr>
              <a:t>Library is an Information Centre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	    Library is a Resource Centre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                       Library is a Documentation Centre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                            </a:t>
            </a:r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Library is a Knowledge Hub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rgbClr val="0000FF"/>
                </a:solidFill>
                <a:latin typeface="+mj-lt"/>
              </a:rPr>
              <a:t>                                  </a:t>
            </a:r>
            <a:r>
              <a:rPr lang="en-US" sz="2400" b="1" dirty="0" smtClean="0">
                <a:solidFill>
                  <a:srgbClr val="CC00FF"/>
                </a:solidFill>
                <a:latin typeface="+mj-lt"/>
              </a:rPr>
              <a:t>Library is a heart of the Institution</a:t>
            </a:r>
            <a:endParaRPr lang="en-US" sz="18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800" dirty="0" smtClean="0">
              <a:solidFill>
                <a:srgbClr val="00B050"/>
              </a:solidFill>
              <a:latin typeface="+mj-lt"/>
            </a:endParaRPr>
          </a:p>
          <a:p>
            <a:r>
              <a:rPr lang="en-US" sz="1800" dirty="0" smtClean="0">
                <a:solidFill>
                  <a:srgbClr val="0000FF"/>
                </a:solidFill>
                <a:latin typeface="+mj-lt"/>
              </a:rPr>
              <a:t>.</a:t>
            </a:r>
            <a:endParaRPr lang="en-US" sz="18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609600" y="1524000"/>
            <a:ext cx="28194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What is Library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371600"/>
            <a:ext cx="8763000" cy="495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2000" dirty="0" smtClean="0">
              <a:solidFill>
                <a:srgbClr val="0000FF"/>
              </a:solidFill>
              <a:latin typeface="+mj-lt"/>
            </a:endParaRPr>
          </a:p>
          <a:p>
            <a:endParaRPr lang="en-US" sz="300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Library collection can includes</a:t>
            </a:r>
          </a:p>
          <a:p>
            <a:r>
              <a:rPr lang="en-US" sz="2800" dirty="0" smtClean="0">
                <a:solidFill>
                  <a:srgbClr val="FF0066"/>
                </a:solidFill>
                <a:latin typeface="+mj-lt"/>
              </a:rPr>
              <a:t>    Books</a:t>
            </a:r>
          </a:p>
          <a:p>
            <a:r>
              <a:rPr lang="en-US" sz="2800" dirty="0" smtClean="0">
                <a:solidFill>
                  <a:srgbClr val="FF00FF"/>
                </a:solidFill>
                <a:latin typeface="+mj-lt"/>
              </a:rPr>
              <a:t>        Periodicals</a:t>
            </a:r>
          </a:p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           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Non-book Material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                     Manuscripts</a:t>
            </a:r>
          </a:p>
          <a:p>
            <a:r>
              <a:rPr lang="en-US" sz="2800" dirty="0" smtClean="0">
                <a:solidFill>
                  <a:srgbClr val="FF00FF"/>
                </a:solidFill>
                <a:latin typeface="+mj-lt"/>
              </a:rPr>
              <a:t>                         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Audio Visual Items</a:t>
            </a:r>
          </a:p>
          <a:p>
            <a:r>
              <a:rPr lang="en-US" sz="2800" dirty="0" smtClean="0">
                <a:solidFill>
                  <a:srgbClr val="FF00FF"/>
                </a:solidFill>
                <a:latin typeface="+mj-lt"/>
              </a:rPr>
              <a:t>                               </a:t>
            </a:r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Online Databases</a:t>
            </a:r>
          </a:p>
          <a:p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    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Back Volumes</a:t>
            </a:r>
          </a:p>
          <a:p>
            <a:r>
              <a:rPr lang="en-US" sz="2800" dirty="0" smtClean="0">
                <a:solidFill>
                  <a:srgbClr val="9933FF"/>
                </a:solidFill>
                <a:latin typeface="+mj-lt"/>
              </a:rPr>
              <a:t>                                          Projects / Dissertations</a:t>
            </a:r>
          </a:p>
          <a:p>
            <a:r>
              <a:rPr lang="en-US" sz="2800" dirty="0" smtClean="0">
                <a:solidFill>
                  <a:srgbClr val="FF00FF"/>
                </a:solidFill>
                <a:latin typeface="+mj-lt"/>
              </a:rPr>
              <a:t>                                                Archives  etc.,</a:t>
            </a:r>
            <a:endParaRPr lang="en-US" sz="2000" dirty="0" smtClean="0">
              <a:solidFill>
                <a:srgbClr val="FF00FF"/>
              </a:solidFill>
              <a:latin typeface="+mj-lt"/>
            </a:endParaRPr>
          </a:p>
          <a:p>
            <a:pPr algn="ctr"/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828800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	</a:t>
            </a:r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The Central Library was initially setup in August-2002 in 2</a:t>
            </a:r>
            <a:r>
              <a:rPr lang="en-US" sz="2400" baseline="30000" dirty="0" smtClean="0">
                <a:solidFill>
                  <a:srgbClr val="0000FF"/>
                </a:solidFill>
                <a:latin typeface="+mj-lt"/>
              </a:rPr>
              <a:t>nd</a:t>
            </a:r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 floor south block, it moved to the central block in 2013.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The library is spread over 2 floors, second and third with duplex model with total carpet area 1510 sqr.metrs.4 sections with the capacity of 300 seats.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	The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Library uses the DDC classification scheme and books are arranged is Branch wise and subject wise in alphabetical order.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	</a:t>
            </a:r>
            <a:r>
              <a:rPr lang="en-US" sz="2400" dirty="0" smtClean="0">
                <a:solidFill>
                  <a:srgbClr val="FF0066"/>
                </a:solidFill>
              </a:rPr>
              <a:t>All in-house operations in the Library are fully computerized (Automation) using the NEWGEN LIB Library Management software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32766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36576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sp>
        <p:nvSpPr>
          <p:cNvPr id="9" name="WordArt 13"/>
          <p:cNvSpPr>
            <a:spLocks noChangeArrowheads="1" noChangeShapeType="1" noTextEdit="1"/>
          </p:cNvSpPr>
          <p:nvPr/>
        </p:nvSpPr>
        <p:spPr bwMode="auto">
          <a:xfrm>
            <a:off x="533400" y="1371600"/>
            <a:ext cx="3962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About the Central Library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990600"/>
            <a:ext cx="7924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800" b="1">
              <a:latin typeface="Arial" charset="0"/>
            </a:endParaRPr>
          </a:p>
          <a:p>
            <a:endParaRPr lang="en-US" sz="2800" b="1">
              <a:latin typeface="Arial" charset="0"/>
            </a:endParaRPr>
          </a:p>
        </p:txBody>
      </p:sp>
      <p:sp>
        <p:nvSpPr>
          <p:cNvPr id="10244" name="WordArt 11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09600" y="2438400"/>
            <a:ext cx="7924800" cy="1826154"/>
            <a:chOff x="384" y="1478"/>
            <a:chExt cx="4992" cy="986"/>
          </a:xfrm>
        </p:grpSpPr>
        <p:sp>
          <p:nvSpPr>
            <p:cNvPr id="10246" name="Rectangle 5"/>
            <p:cNvSpPr>
              <a:spLocks noChangeArrowheads="1"/>
            </p:cNvSpPr>
            <p:nvPr/>
          </p:nvSpPr>
          <p:spPr bwMode="auto">
            <a:xfrm>
              <a:off x="384" y="1478"/>
              <a:ext cx="216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2200" b="1" dirty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REGULAR/SEMESTER </a:t>
              </a:r>
            </a:p>
            <a:p>
              <a:endParaRPr lang="en-US" sz="2200" b="1" dirty="0">
                <a:latin typeface="Arial" charset="0"/>
              </a:endParaRPr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2448" y="1554"/>
              <a:ext cx="2928" cy="38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0000FF"/>
                  </a:solidFill>
                  <a:latin typeface="AmerType Md BT" pitchFamily="18" charset="0"/>
                </a:rPr>
                <a:t>  9:00 a.m. – 6:00 p.m.      </a:t>
              </a:r>
              <a:r>
                <a:rPr lang="en-US" sz="2000" b="1" dirty="0">
                  <a:solidFill>
                    <a:srgbClr val="FF0000"/>
                  </a:solidFill>
                  <a:latin typeface="AmerType Md BT" pitchFamily="18" charset="0"/>
                </a:rPr>
                <a:t>Mon – Sat</a:t>
              </a:r>
            </a:p>
            <a:p>
              <a:r>
                <a:rPr lang="en-US" sz="2000" b="1" dirty="0">
                  <a:solidFill>
                    <a:srgbClr val="0000FF"/>
                  </a:solidFill>
                  <a:latin typeface="AmerType Md BT" pitchFamily="18" charset="0"/>
                </a:rPr>
                <a:t>10:00 a.m. – 1:00 p.m.</a:t>
              </a:r>
              <a:r>
                <a:rPr lang="en-US" sz="2000" b="1" dirty="0">
                  <a:solidFill>
                    <a:srgbClr val="FF0000"/>
                  </a:solidFill>
                  <a:latin typeface="AmerType Md BT" pitchFamily="18" charset="0"/>
                </a:rPr>
                <a:t>        Sunday</a:t>
              </a:r>
            </a:p>
          </p:txBody>
        </p:sp>
        <p:sp>
          <p:nvSpPr>
            <p:cNvPr id="10249" name="Rectangle 9"/>
            <p:cNvSpPr>
              <a:spLocks noChangeArrowheads="1"/>
            </p:cNvSpPr>
            <p:nvPr/>
          </p:nvSpPr>
          <p:spPr bwMode="auto">
            <a:xfrm>
              <a:off x="384" y="2034"/>
              <a:ext cx="1920" cy="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200" b="1" dirty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DURING SUMMER </a:t>
              </a:r>
            </a:p>
            <a:p>
              <a:r>
                <a:rPr lang="en-US" sz="2200" b="1" dirty="0">
                  <a:solidFill>
                    <a:srgbClr val="FF0000"/>
                  </a:solidFill>
                  <a:latin typeface="Aharoni" pitchFamily="2" charset="-79"/>
                  <a:cs typeface="Aharoni" pitchFamily="2" charset="-79"/>
                </a:rPr>
                <a:t>VACATION </a:t>
              </a:r>
              <a:endParaRPr lang="en-US" sz="2200" b="1" dirty="0">
                <a:solidFill>
                  <a:srgbClr val="FF0000"/>
                </a:solidFill>
                <a:latin typeface="AmerType Md BT" pitchFamily="18" charset="0"/>
              </a:endParaRPr>
            </a:p>
          </p:txBody>
        </p:sp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2448" y="2032"/>
              <a:ext cx="2928" cy="432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en-US" sz="200" b="1" dirty="0">
                <a:solidFill>
                  <a:srgbClr val="0000FF"/>
                </a:solidFill>
                <a:latin typeface="AmerType Md BT" pitchFamily="18" charset="0"/>
              </a:endParaRPr>
            </a:p>
            <a:p>
              <a:endParaRPr lang="en-US" sz="200" b="1" dirty="0">
                <a:solidFill>
                  <a:srgbClr val="0000FF"/>
                </a:solidFill>
                <a:latin typeface="AmerType Md BT" pitchFamily="18" charset="0"/>
              </a:endParaRPr>
            </a:p>
            <a:p>
              <a:endParaRPr lang="en-US" sz="200" b="1" dirty="0">
                <a:solidFill>
                  <a:srgbClr val="0000FF"/>
                </a:solidFill>
                <a:latin typeface="AmerType Md BT" pitchFamily="18" charset="0"/>
              </a:endParaRPr>
            </a:p>
            <a:p>
              <a:r>
                <a:rPr lang="en-US" sz="2000" b="1" dirty="0">
                  <a:solidFill>
                    <a:srgbClr val="0000FF"/>
                  </a:solidFill>
                  <a:latin typeface="AmerType Md BT" pitchFamily="18" charset="0"/>
                </a:rPr>
                <a:t>9:30 a.m. – 05:00 p.m.      </a:t>
              </a:r>
              <a:r>
                <a:rPr lang="en-US" sz="2000" b="1" dirty="0">
                  <a:solidFill>
                    <a:srgbClr val="FF0000"/>
                  </a:solidFill>
                  <a:latin typeface="AmerType Md BT" pitchFamily="18" charset="0"/>
                </a:rPr>
                <a:t>Mon – Sat</a:t>
              </a:r>
              <a:r>
                <a:rPr lang="en-US" sz="2000" b="1" dirty="0">
                  <a:solidFill>
                    <a:srgbClr val="0000FF"/>
                  </a:solidFill>
                  <a:latin typeface="AmerType Md BT" pitchFamily="18" charset="0"/>
                </a:rPr>
                <a:t>                                   </a:t>
              </a:r>
            </a:p>
            <a:p>
              <a:endParaRPr lang="en-US" sz="2000" b="1" dirty="0">
                <a:solidFill>
                  <a:srgbClr val="0000FF"/>
                </a:solidFill>
                <a:latin typeface="AmerType Md BT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57200" y="4800600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800" b="1" dirty="0" smtClean="0">
              <a:solidFill>
                <a:srgbClr val="6600FF"/>
              </a:solidFill>
            </a:endParaRPr>
          </a:p>
          <a:p>
            <a:pPr algn="ctr"/>
            <a:r>
              <a:rPr lang="en-US" sz="2000" b="1" i="1" dirty="0" smtClean="0">
                <a:solidFill>
                  <a:srgbClr val="0000FF"/>
                </a:solidFill>
              </a:rPr>
              <a:t>(</a:t>
            </a:r>
          </a:p>
          <a:p>
            <a:pPr algn="ctr"/>
            <a:endParaRPr lang="en-US" sz="1800" b="1" dirty="0">
              <a:solidFill>
                <a:srgbClr val="6600FF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13" name="WordArt 13"/>
          <p:cNvSpPr>
            <a:spLocks noChangeArrowheads="1" noChangeShapeType="1" noTextEdit="1"/>
          </p:cNvSpPr>
          <p:nvPr/>
        </p:nvSpPr>
        <p:spPr bwMode="auto">
          <a:xfrm>
            <a:off x="533400" y="1676400"/>
            <a:ext cx="5715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When is the Library Open?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685800" y="4465689"/>
            <a:ext cx="3048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CIRCULATION </a:t>
            </a:r>
            <a:endParaRPr lang="en-US" sz="2200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endParaRPr lang="en-US" sz="2200" b="1" dirty="0">
              <a:solidFill>
                <a:srgbClr val="FF0000"/>
              </a:solidFill>
              <a:latin typeface="AmerType Md BT" pitchFamily="18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68472" y="4486023"/>
            <a:ext cx="4665928" cy="707886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AmerType Md BT" pitchFamily="18" charset="0"/>
              </a:rPr>
              <a:t>9:00 </a:t>
            </a:r>
            <a:r>
              <a:rPr lang="en-US" sz="2000" b="1" dirty="0">
                <a:solidFill>
                  <a:srgbClr val="0000FF"/>
                </a:solidFill>
                <a:latin typeface="AmerType Md BT" pitchFamily="18" charset="0"/>
              </a:rPr>
              <a:t>a.m. – </a:t>
            </a:r>
            <a:r>
              <a:rPr lang="en-US" sz="2000" b="1" dirty="0" smtClean="0">
                <a:solidFill>
                  <a:srgbClr val="0000FF"/>
                </a:solidFill>
                <a:latin typeface="AmerType Md BT" pitchFamily="18" charset="0"/>
              </a:rPr>
              <a:t>5:00 </a:t>
            </a:r>
            <a:r>
              <a:rPr lang="en-US" sz="2000" b="1" dirty="0">
                <a:solidFill>
                  <a:srgbClr val="0000FF"/>
                </a:solidFill>
                <a:latin typeface="AmerType Md BT" pitchFamily="18" charset="0"/>
              </a:rPr>
              <a:t>p.m</a:t>
            </a:r>
            <a:r>
              <a:rPr lang="en-US" sz="2000" b="1" dirty="0" smtClean="0">
                <a:solidFill>
                  <a:srgbClr val="0000FF"/>
                </a:solidFill>
                <a:latin typeface="AmerType Md BT" pitchFamily="18" charset="0"/>
              </a:rPr>
              <a:t>.        </a:t>
            </a:r>
            <a:r>
              <a:rPr lang="en-US" sz="2000" b="1" dirty="0" smtClean="0">
                <a:solidFill>
                  <a:srgbClr val="FF0000"/>
                </a:solidFill>
                <a:latin typeface="AmerType Md BT" pitchFamily="18" charset="0"/>
              </a:rPr>
              <a:t>Mon – Sat</a:t>
            </a:r>
            <a:endParaRPr lang="en-US" sz="2000" b="1" dirty="0">
              <a:solidFill>
                <a:srgbClr val="FF0000"/>
              </a:solidFill>
              <a:latin typeface="AmerType Md BT" pitchFamily="18" charset="0"/>
            </a:endParaRPr>
          </a:p>
          <a:p>
            <a:endParaRPr lang="en-US" sz="2000" b="1" dirty="0">
              <a:solidFill>
                <a:srgbClr val="FF0000"/>
              </a:solidFill>
              <a:latin typeface="AmerType Md BT" pitchFamily="18" charset="0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IMG_06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1988" y="1390650"/>
            <a:ext cx="28194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1" descr="ref_jour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352800"/>
            <a:ext cx="20574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152400" y="3352800"/>
            <a:ext cx="6934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68363" indent="109538">
              <a:lnSpc>
                <a:spcPct val="150000"/>
              </a:lnSpc>
              <a:buFont typeface="Arial" pitchFamily="34" charset="0"/>
              <a:buChar char="•"/>
              <a:tabLst>
                <a:tab pos="1025525" algn="l"/>
                <a:tab pos="1150938" algn="l"/>
              </a:tabLst>
              <a:defRPr/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National Journals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: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155 </a:t>
            </a:r>
            <a:endParaRPr lang="en-US" sz="2000" b="1" dirty="0">
              <a:solidFill>
                <a:srgbClr val="0000FF"/>
              </a:solidFill>
              <a:latin typeface="+mj-lt"/>
            </a:endParaRPr>
          </a:p>
          <a:p>
            <a:pPr marL="868363" indent="109538">
              <a:lnSpc>
                <a:spcPct val="150000"/>
              </a:lnSpc>
              <a:buFont typeface="Arial" pitchFamily="34" charset="0"/>
              <a:buChar char="•"/>
              <a:tabLst>
                <a:tab pos="1025525" algn="l"/>
                <a:tab pos="1150938" algn="l"/>
              </a:tabLst>
              <a:defRPr/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IEEE Journals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: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230</a:t>
            </a:r>
            <a:endParaRPr lang="en-US" sz="2000" b="1" dirty="0">
              <a:solidFill>
                <a:srgbClr val="0000FF"/>
              </a:solidFill>
              <a:latin typeface="+mj-lt"/>
            </a:endParaRPr>
          </a:p>
          <a:p>
            <a:pPr marL="868363" indent="109538">
              <a:lnSpc>
                <a:spcPct val="150000"/>
              </a:lnSpc>
              <a:buFont typeface="Arial" pitchFamily="34" charset="0"/>
              <a:buChar char="•"/>
              <a:tabLst>
                <a:tab pos="1025525" algn="l"/>
                <a:tab pos="1150938" algn="l"/>
              </a:tabLst>
              <a:defRPr/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Technical Magazines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:  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42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  <a:p>
            <a:pPr marL="868363" indent="109538">
              <a:lnSpc>
                <a:spcPct val="150000"/>
              </a:lnSpc>
              <a:buFont typeface="Arial" pitchFamily="34" charset="0"/>
              <a:buChar char="•"/>
              <a:tabLst>
                <a:tab pos="1025525" algn="l"/>
                <a:tab pos="1150938" algn="l"/>
              </a:tabLst>
              <a:defRPr/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Newspapers	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:  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12</a:t>
            </a:r>
          </a:p>
          <a:p>
            <a:pPr marL="868363" indent="109538">
              <a:lnSpc>
                <a:spcPct val="150000"/>
              </a:lnSpc>
              <a:buFont typeface="Arial" pitchFamily="34" charset="0"/>
              <a:buChar char="•"/>
              <a:tabLst>
                <a:tab pos="1025525" algn="l"/>
                <a:tab pos="1150938" algn="l"/>
              </a:tabLst>
              <a:defRPr/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Back Volumes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	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: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5,140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868363" indent="109538">
              <a:lnSpc>
                <a:spcPct val="150000"/>
              </a:lnSpc>
              <a:buFont typeface="Arial" pitchFamily="34" charset="0"/>
              <a:buChar char="•"/>
              <a:tabLst>
                <a:tab pos="1025525" algn="l"/>
                <a:tab pos="1150938" algn="l"/>
              </a:tabLst>
              <a:defRPr/>
            </a:pPr>
            <a:r>
              <a:rPr lang="en-US" sz="2000" b="1" dirty="0" smtClean="0">
                <a:solidFill>
                  <a:srgbClr val="CC00FF"/>
                </a:solidFill>
                <a:latin typeface="+mj-lt"/>
              </a:rPr>
              <a:t>Projects / Dissertations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: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2,722</a:t>
            </a:r>
            <a:endParaRPr lang="en-US" sz="20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5" name="WordArt 8"/>
          <p:cNvSpPr>
            <a:spLocks noChangeArrowheads="1" noChangeShapeType="1" noTextEdit="1"/>
          </p:cNvSpPr>
          <p:nvPr/>
        </p:nvSpPr>
        <p:spPr bwMode="auto">
          <a:xfrm>
            <a:off x="685800" y="1600200"/>
            <a:ext cx="38862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Library </a:t>
            </a: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Resources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: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81000" y="2133600"/>
            <a:ext cx="6629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indent="-114300">
              <a:buFontTx/>
              <a:buChar char="•"/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 Black" pitchFamily="34" charset="0"/>
              </a:rPr>
              <a:t>Total </a:t>
            </a:r>
            <a:r>
              <a:rPr lang="en-US" sz="2000" b="1" dirty="0">
                <a:solidFill>
                  <a:srgbClr val="0000FF"/>
                </a:solidFill>
                <a:latin typeface="Arial Black" pitchFamily="34" charset="0"/>
              </a:rPr>
              <a:t>Volumes (Books</a:t>
            </a:r>
            <a:r>
              <a:rPr lang="en-US" sz="2000" b="1" dirty="0" smtClean="0">
                <a:solidFill>
                  <a:srgbClr val="0000FF"/>
                </a:solidFill>
                <a:latin typeface="Arial Black" pitchFamily="34" charset="0"/>
              </a:rPr>
              <a:t>)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:   85,946</a:t>
            </a:r>
            <a:r>
              <a:rPr lang="en-US" sz="28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                       </a:t>
            </a:r>
          </a:p>
          <a:p>
            <a:pPr marL="520700" lvl="1" indent="-180975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 Black" pitchFamily="34" charset="0"/>
              </a:rPr>
              <a:t>Total</a:t>
            </a:r>
            <a:r>
              <a:rPr lang="en-US" sz="28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Arial Black" pitchFamily="34" charset="0"/>
              </a:rPr>
              <a:t>Titles</a:t>
            </a:r>
            <a:r>
              <a:rPr lang="en-US" sz="2800" b="1" dirty="0" smtClean="0">
                <a:solidFill>
                  <a:srgbClr val="0000FF"/>
                </a:solidFill>
                <a:latin typeface="Arial Black" pitchFamily="34" charset="0"/>
              </a:rPr>
              <a:t>         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: </a:t>
            </a:r>
            <a:r>
              <a:rPr lang="en-US" sz="2800" b="1" dirty="0" smtClean="0">
                <a:solidFill>
                  <a:srgbClr val="FF0000"/>
                </a:solidFill>
                <a:latin typeface="Arial Black" pitchFamily="34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Arial Black" pitchFamily="34" charset="0"/>
              </a:rPr>
              <a:t>8,790  </a:t>
            </a:r>
            <a:endParaRPr lang="en-US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685800" y="1219200"/>
            <a:ext cx="51816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 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Branch wise </a:t>
            </a: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Collection</a:t>
            </a:r>
          </a:p>
        </p:txBody>
      </p:sp>
      <p:sp>
        <p:nvSpPr>
          <p:cNvPr id="22581" name="WordArt 9"/>
          <p:cNvSpPr>
            <a:spLocks noChangeArrowheads="1" noChangeShapeType="1" noTextEdit="1"/>
          </p:cNvSpPr>
          <p:nvPr/>
        </p:nvSpPr>
        <p:spPr bwMode="auto">
          <a:xfrm>
            <a:off x="4953000" y="381000"/>
            <a:ext cx="3200400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905000"/>
          <a:ext cx="6172200" cy="4125879"/>
        </p:xfrm>
        <a:graphic>
          <a:graphicData uri="http://schemas.openxmlformats.org/drawingml/2006/table">
            <a:tbl>
              <a:tblPr/>
              <a:tblGrid>
                <a:gridCol w="2005965"/>
                <a:gridCol w="1867406"/>
                <a:gridCol w="2298829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BRANCH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F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TITLES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F2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VOLUMES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F2C7"/>
                    </a:solidFill>
                  </a:tcPr>
                </a:tc>
              </a:tr>
              <a:tr h="496615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CIVIL</a:t>
                      </a: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 222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3,503 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EEE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6,750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MECH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7,899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ECE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876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9,964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23432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CSE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842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7,855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IT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3,451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BT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4,140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S&amp;H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kern="1200" dirty="0" smtClean="0">
                          <a:solidFill>
                            <a:srgbClr val="7030A0"/>
                          </a:solidFill>
                          <a:latin typeface="Calibri"/>
                          <a:ea typeface="+mn-ea"/>
                          <a:cs typeface="+mn-cs"/>
                        </a:rPr>
                        <a:t>16,840</a:t>
                      </a:r>
                      <a:endParaRPr lang="en-US" sz="2400" b="1" i="0" u="none" strike="noStrike" kern="1200" dirty="0">
                        <a:solidFill>
                          <a:srgbClr val="7030A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95" marR="44495" marT="82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447800"/>
            <a:ext cx="8382000" cy="5029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r>
              <a:rPr lang="en-US" sz="2400" b="1" dirty="0" smtClean="0">
                <a:solidFill>
                  <a:srgbClr val="FF00FF"/>
                </a:solidFill>
              </a:rPr>
              <a:t>TEXT BOOK</a:t>
            </a: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	A Text Book is a book used for the study of a subject People use a text book to learn facts and methods about a certain subject. 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400" dirty="0" smtClean="0">
                <a:solidFill>
                  <a:srgbClr val="FF0066"/>
                </a:solidFill>
                <a:latin typeface="+mj-lt"/>
              </a:rPr>
              <a:t>Text Books some times contain Questions to test the knowledge and understanding of the learner.</a:t>
            </a:r>
            <a:endParaRPr lang="en-US" sz="2400" b="1" i="1" dirty="0" smtClean="0">
              <a:solidFill>
                <a:srgbClr val="FF0066"/>
              </a:solidFill>
              <a:latin typeface="+mj-lt"/>
            </a:endParaRPr>
          </a:p>
          <a:p>
            <a:endParaRPr lang="en-US" sz="1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  <a:p>
            <a:endParaRPr lang="en-US" sz="2000" b="1" i="1" dirty="0" smtClean="0">
              <a:solidFill>
                <a:srgbClr val="FF0000"/>
              </a:solidFill>
              <a:latin typeface="+mj-lt"/>
            </a:endParaRPr>
          </a:p>
          <a:p>
            <a:r>
              <a:rPr lang="en-US" sz="2000" b="1" i="1" dirty="0" smtClean="0">
                <a:solidFill>
                  <a:srgbClr val="FF0000"/>
                </a:solidFill>
                <a:latin typeface="+mj-lt"/>
              </a:rPr>
              <a:t>Types of usage of text books</a:t>
            </a:r>
          </a:p>
          <a:p>
            <a:endParaRPr lang="en-US" sz="100" dirty="0" smtClean="0">
              <a:solidFill>
                <a:srgbClr val="0000FF"/>
              </a:solidFill>
              <a:latin typeface="+mj-lt"/>
            </a:endParaRPr>
          </a:p>
          <a:p>
            <a:endParaRPr lang="en-US" sz="100" dirty="0" smtClean="0">
              <a:solidFill>
                <a:srgbClr val="0000FF"/>
              </a:solidFill>
              <a:latin typeface="+mj-lt"/>
            </a:endParaRPr>
          </a:p>
          <a:p>
            <a:endParaRPr lang="en-US" sz="100" dirty="0" smtClean="0">
              <a:solidFill>
                <a:srgbClr val="0000FF"/>
              </a:solidFill>
              <a:latin typeface="+mj-lt"/>
            </a:endParaRPr>
          </a:p>
          <a:p>
            <a:endParaRPr lang="en-US" sz="100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100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800" i="1" dirty="0" smtClean="0">
                <a:solidFill>
                  <a:srgbClr val="0000FF"/>
                </a:solidFill>
                <a:latin typeface="+mj-lt"/>
              </a:rPr>
              <a:t>Class wise</a:t>
            </a:r>
          </a:p>
          <a:p>
            <a:r>
              <a:rPr lang="en-US" sz="2800" i="1" dirty="0" smtClean="0">
                <a:solidFill>
                  <a:srgbClr val="0000FF"/>
                </a:solidFill>
                <a:latin typeface="+mj-lt"/>
              </a:rPr>
              <a:t>	    </a:t>
            </a:r>
            <a:r>
              <a:rPr lang="en-US" sz="2800" i="1" dirty="0" smtClean="0">
                <a:solidFill>
                  <a:srgbClr val="FF0000"/>
                </a:solidFill>
                <a:latin typeface="+mj-lt"/>
              </a:rPr>
              <a:t>Year wise</a:t>
            </a:r>
          </a:p>
          <a:p>
            <a:r>
              <a:rPr lang="en-US" sz="2800" i="1" dirty="0" smtClean="0">
                <a:solidFill>
                  <a:srgbClr val="0000FF"/>
                </a:solidFill>
                <a:latin typeface="+mj-lt"/>
              </a:rPr>
              <a:t>	         </a:t>
            </a:r>
            <a:r>
              <a:rPr lang="en-US" sz="2800" i="1" dirty="0" smtClean="0">
                <a:solidFill>
                  <a:srgbClr val="CC00FF"/>
                </a:solidFill>
                <a:latin typeface="+mj-lt"/>
              </a:rPr>
              <a:t>Subject wise</a:t>
            </a:r>
          </a:p>
          <a:p>
            <a:r>
              <a:rPr lang="en-US" sz="2800" i="1" dirty="0" smtClean="0">
                <a:solidFill>
                  <a:srgbClr val="CC00FF"/>
                </a:solidFill>
                <a:latin typeface="+mj-lt"/>
              </a:rPr>
              <a:t>                         </a:t>
            </a:r>
            <a:r>
              <a:rPr lang="en-US" sz="2800" i="1" dirty="0" smtClean="0">
                <a:solidFill>
                  <a:srgbClr val="FF0000"/>
                </a:solidFill>
                <a:latin typeface="+mj-lt"/>
              </a:rPr>
              <a:t>Course wise, </a:t>
            </a:r>
            <a:r>
              <a:rPr lang="en-US" sz="2800" i="1" dirty="0" smtClean="0">
                <a:solidFill>
                  <a:srgbClr val="0000FF"/>
                </a:solidFill>
                <a:latin typeface="+mj-lt"/>
              </a:rPr>
              <a:t>Part wise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295400"/>
            <a:ext cx="8991600" cy="5029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  <a:p>
            <a:endParaRPr lang="en-US" sz="100" b="1" dirty="0" smtClean="0">
              <a:solidFill>
                <a:srgbClr val="FF00FF"/>
              </a:solidFill>
            </a:endParaRPr>
          </a:p>
          <a:p>
            <a:endParaRPr lang="en-US" sz="100" b="1" dirty="0" smtClean="0">
              <a:solidFill>
                <a:srgbClr val="FF00FF"/>
              </a:solidFill>
            </a:endParaRPr>
          </a:p>
          <a:p>
            <a:endParaRPr lang="en-US" sz="100" b="1" dirty="0" smtClean="0">
              <a:solidFill>
                <a:srgbClr val="FF00FF"/>
              </a:solidFill>
            </a:endParaRPr>
          </a:p>
          <a:p>
            <a:endParaRPr lang="en-US" sz="100" b="1" dirty="0" smtClean="0">
              <a:solidFill>
                <a:srgbClr val="FF00FF"/>
              </a:solidFill>
            </a:endParaRPr>
          </a:p>
          <a:p>
            <a:r>
              <a:rPr lang="en-US" sz="2400" b="1" dirty="0" smtClean="0">
                <a:solidFill>
                  <a:srgbClr val="FF00FF"/>
                </a:solidFill>
              </a:rPr>
              <a:t>REFERENCE BOOK</a:t>
            </a: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endParaRPr lang="en-US" sz="1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Reference works are usually referred to for particular pieces of information, rather than for reading from beginning to end.</a:t>
            </a:r>
          </a:p>
          <a:p>
            <a:endParaRPr lang="en-US" sz="3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  <a:p>
            <a:endParaRPr lang="en-US" sz="3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  <a:p>
            <a:r>
              <a:rPr lang="en-US" sz="2000" b="1" i="1" dirty="0" smtClean="0">
                <a:solidFill>
                  <a:srgbClr val="FF0000"/>
                </a:solidFill>
                <a:latin typeface="+mj-lt"/>
              </a:rPr>
              <a:t>Types of Reference Books</a:t>
            </a:r>
          </a:p>
          <a:p>
            <a:endParaRPr lang="en-US" sz="300" dirty="0" smtClean="0">
              <a:solidFill>
                <a:srgbClr val="0000FF"/>
              </a:solidFill>
              <a:latin typeface="+mj-lt"/>
            </a:endParaRPr>
          </a:p>
          <a:p>
            <a:endParaRPr lang="en-US" sz="300" dirty="0" smtClean="0">
              <a:solidFill>
                <a:srgbClr val="0000FF"/>
              </a:solidFill>
              <a:latin typeface="+mj-lt"/>
            </a:endParaRPr>
          </a:p>
          <a:p>
            <a:endParaRPr lang="en-US" sz="300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Atlas	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Collection of maps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Biography 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Lives of prominent and noteworthy people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Dictionary 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Definitions, spellings, uses 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Directory  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 	– Addresses and locations or people or organizations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Encyclopedia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often multi-volume sets, broad over views or Topics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Hand Book 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“Handy” Information on a particular subject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Manual 	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How to instructional guides</a:t>
            </a:r>
          </a:p>
          <a:p>
            <a:r>
              <a:rPr lang="en-US" sz="2000" i="1" dirty="0" smtClean="0">
                <a:solidFill>
                  <a:srgbClr val="CC00FF"/>
                </a:solidFill>
                <a:latin typeface="+mj-lt"/>
              </a:rPr>
              <a:t>Year Book 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	– Published annually to </a:t>
            </a:r>
            <a:r>
              <a:rPr lang="en-US" sz="1800" i="1" dirty="0" smtClean="0">
                <a:solidFill>
                  <a:srgbClr val="0000FF"/>
                </a:solidFill>
                <a:latin typeface="+mj-lt"/>
              </a:rPr>
              <a:t>update information </a:t>
            </a:r>
            <a:r>
              <a:rPr lang="en-US" sz="2000" i="1" dirty="0" smtClean="0">
                <a:solidFill>
                  <a:srgbClr val="0000FF"/>
                </a:solidFill>
                <a:latin typeface="+mj-lt"/>
              </a:rPr>
              <a:t>of previous year</a:t>
            </a:r>
          </a:p>
          <a:p>
            <a:endParaRPr lang="en-US" sz="2000" i="1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sz="2400" b="1" dirty="0" smtClean="0">
              <a:solidFill>
                <a:srgbClr val="FF00FF"/>
              </a:solidFill>
            </a:endParaRPr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38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100" b="1" dirty="0" smtClean="0">
              <a:solidFill>
                <a:srgbClr val="FF0000"/>
              </a:solidFill>
            </a:endParaRPr>
          </a:p>
          <a:p>
            <a:pPr algn="ctr"/>
            <a:endParaRPr lang="en-US" sz="4000" b="1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0000FF"/>
                </a:solidFill>
              </a:rPr>
              <a:t>	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A Journal is a scholarly publication containing articles written by researchers, professors and other experts.</a:t>
            </a:r>
          </a:p>
          <a:p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3200" dirty="0" smtClean="0">
                <a:solidFill>
                  <a:srgbClr val="CC00FF"/>
                </a:solidFill>
                <a:latin typeface="+mj-lt"/>
              </a:rPr>
              <a:t>A Journal focuses on a specific Subject/ discipline or any field of study.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	College subscribed all the Subject Journals for every year.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             </a:t>
            </a:r>
            <a:r>
              <a:rPr lang="en-US" sz="2800" i="1" dirty="0" smtClean="0">
                <a:solidFill>
                  <a:srgbClr val="CC00FF"/>
                </a:solidFill>
                <a:latin typeface="+mj-lt"/>
              </a:rPr>
              <a:t>National, International and Online</a:t>
            </a:r>
            <a:endParaRPr lang="en-US" sz="2800" i="1" dirty="0">
              <a:solidFill>
                <a:srgbClr val="CC00FF"/>
              </a:solidFill>
              <a:latin typeface="+mj-lt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609600" y="1447800"/>
            <a:ext cx="23622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Journal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240" y="1519521"/>
            <a:ext cx="8001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                                                      </a:t>
            </a:r>
            <a:endParaRPr lang="en-US" b="1" dirty="0" smtClean="0">
              <a:solidFill>
                <a:srgbClr val="9933FF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9933FF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                                               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                                                     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9933FF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                                        	      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  </a:t>
            </a:r>
            <a:r>
              <a:rPr lang="en-US" b="1" dirty="0" smtClean="0">
                <a:solidFill>
                  <a:srgbClr val="CC00FF"/>
                </a:solidFill>
              </a:rPr>
              <a:t>             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021465" y="3168520"/>
            <a:ext cx="6858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>
            <a:off x="3212759" y="3161506"/>
            <a:ext cx="8382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3631065" y="2711320"/>
            <a:ext cx="990600" cy="1588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3631065" y="3168520"/>
            <a:ext cx="9906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rot="5400000">
            <a:off x="3402862" y="4614135"/>
            <a:ext cx="457200" cy="79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3644505" y="4383240"/>
            <a:ext cx="1053360" cy="44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3631065" y="4844920"/>
            <a:ext cx="10668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>
            <a:off x="3402465" y="5530720"/>
            <a:ext cx="5334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rot="5400000">
            <a:off x="3707662" y="5562203"/>
            <a:ext cx="457200" cy="79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Arrow Connector 42"/>
          <p:cNvCxnSpPr>
            <a:endCxn id="72" idx="1"/>
          </p:cNvCxnSpPr>
          <p:nvPr/>
        </p:nvCxnSpPr>
        <p:spPr bwMode="auto">
          <a:xfrm flipV="1">
            <a:off x="3935865" y="5317185"/>
            <a:ext cx="762000" cy="381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935865" y="575932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631065" y="3549520"/>
            <a:ext cx="9906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Rounded Rectangle 19"/>
          <p:cNvSpPr/>
          <p:nvPr/>
        </p:nvSpPr>
        <p:spPr bwMode="auto">
          <a:xfrm>
            <a:off x="4697865" y="2558920"/>
            <a:ext cx="26670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National  Jr. - 155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addin" pitchFamily="34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4697865" y="3016120"/>
            <a:ext cx="29718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International  Jr.  - 219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addin" pitchFamily="34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4697865" y="3473320"/>
            <a:ext cx="24384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9933FF"/>
                </a:solidFill>
              </a:rPr>
              <a:t>Online Jr. – 3,335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laddin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1649865" y="3016120"/>
            <a:ext cx="13716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9933FF"/>
                </a:solidFill>
              </a:rPr>
              <a:t>Journals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laddin" pitchFamily="34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1649865" y="4387720"/>
            <a:ext cx="15240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addin" pitchFamily="34" charset="0"/>
              </a:rPr>
              <a:t>Magazines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4697865" y="4159120"/>
            <a:ext cx="25146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Technical       - 16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laddin" pitchFamily="34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4697865" y="4616320"/>
            <a:ext cx="24384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General - 26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laddin" pitchFamily="34" charset="0"/>
            </a:endParaRPr>
          </a:p>
        </p:txBody>
      </p:sp>
      <p:cxnSp>
        <p:nvCxnSpPr>
          <p:cNvPr id="62" name="Straight Connector 61"/>
          <p:cNvCxnSpPr/>
          <p:nvPr/>
        </p:nvCxnSpPr>
        <p:spPr bwMode="auto">
          <a:xfrm>
            <a:off x="3173865" y="4616320"/>
            <a:ext cx="45720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ounded Rectangle 68"/>
          <p:cNvSpPr/>
          <p:nvPr/>
        </p:nvSpPr>
        <p:spPr bwMode="auto">
          <a:xfrm>
            <a:off x="1649865" y="5302120"/>
            <a:ext cx="17526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Newspapers</a:t>
            </a:r>
          </a:p>
        </p:txBody>
      </p:sp>
      <p:sp>
        <p:nvSpPr>
          <p:cNvPr id="72" name="Rounded Rectangle 71"/>
          <p:cNvSpPr/>
          <p:nvPr/>
        </p:nvSpPr>
        <p:spPr bwMode="auto">
          <a:xfrm>
            <a:off x="4697865" y="5126685"/>
            <a:ext cx="24384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Telugu        - 06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laddin" pitchFamily="34" charset="0"/>
            </a:endParaRPr>
          </a:p>
        </p:txBody>
      </p:sp>
      <p:sp>
        <p:nvSpPr>
          <p:cNvPr id="73" name="Rounded Rectangle 72"/>
          <p:cNvSpPr/>
          <p:nvPr/>
        </p:nvSpPr>
        <p:spPr bwMode="auto">
          <a:xfrm>
            <a:off x="4697865" y="5606920"/>
            <a:ext cx="2438400" cy="38100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English       - 06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laddin" pitchFamily="34" charset="0"/>
            </a:endParaRPr>
          </a:p>
        </p:txBody>
      </p:sp>
      <p:sp>
        <p:nvSpPr>
          <p:cNvPr id="28" name="WordArt 4"/>
          <p:cNvSpPr>
            <a:spLocks noChangeArrowheads="1" noChangeShapeType="1" noTextEdit="1"/>
          </p:cNvSpPr>
          <p:nvPr/>
        </p:nvSpPr>
        <p:spPr bwMode="auto">
          <a:xfrm>
            <a:off x="533400" y="1371600"/>
            <a:ext cx="5867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Periodical Publications</a:t>
            </a:r>
          </a:p>
          <a:p>
            <a:pPr algn="ctr">
              <a:defRPr/>
            </a:pPr>
            <a:r>
              <a:rPr lang="en-US" sz="2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Subscribed Journals-2020</a:t>
            </a:r>
            <a:endParaRPr lang="en-US" sz="2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8763000" y="0"/>
            <a:ext cx="381000" cy="685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NAT      IONAL </a:t>
            </a:r>
            <a:endParaRPr lang="en-US" sz="1800" b="1" dirty="0">
              <a:solidFill>
                <a:srgbClr val="0000FF"/>
              </a:solidFill>
            </a:endParaRP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>
                <a:solidFill>
                  <a:srgbClr val="0000FF"/>
                </a:solidFill>
              </a:rPr>
              <a:t>JOURNALS</a:t>
            </a: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 smtClean="0">
                <a:solidFill>
                  <a:srgbClr val="0000FF"/>
                </a:solidFill>
              </a:rPr>
              <a:t>2020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50225" name="TextBox 5"/>
          <p:cNvSpPr txBox="1">
            <a:spLocks noChangeArrowheads="1"/>
          </p:cNvSpPr>
          <p:nvPr/>
        </p:nvSpPr>
        <p:spPr bwMode="auto">
          <a:xfrm>
            <a:off x="2590800" y="1447800"/>
            <a:ext cx="2971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Print Journals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TKRCET LIBRARY\Desktop\Journals\Journals\EEE\AARO Jr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2438400" cy="3505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1027" name="Picture 3" descr="C:\Users\TKRCET LIBRARY\Desktop\Journals\Journals\EEE\Cigre India JR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905000"/>
            <a:ext cx="2590800" cy="3505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1028" name="Picture 4" descr="C:\Users\TKRCET LIBRARY\Desktop\Journals\Journals\EEE\INCOLD Journal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905000"/>
            <a:ext cx="2362200" cy="34748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8763000" y="0"/>
            <a:ext cx="381000" cy="685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NAT  IONAL </a:t>
            </a:r>
            <a:endParaRPr lang="en-US" sz="1800" b="1" dirty="0">
              <a:solidFill>
                <a:srgbClr val="0000FF"/>
              </a:solidFill>
            </a:endParaRP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>
                <a:solidFill>
                  <a:srgbClr val="0000FF"/>
                </a:solidFill>
              </a:rPr>
              <a:t>JOURNALS</a:t>
            </a: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 smtClean="0">
                <a:solidFill>
                  <a:srgbClr val="0000FF"/>
                </a:solidFill>
              </a:rPr>
              <a:t>2020</a:t>
            </a:r>
            <a:endParaRPr lang="en-US" sz="1800" b="1" dirty="0">
              <a:solidFill>
                <a:srgbClr val="0000FF"/>
              </a:solidFill>
            </a:endParaRPr>
          </a:p>
        </p:txBody>
      </p:sp>
      <p:pic>
        <p:nvPicPr>
          <p:cNvPr id="2050" name="Picture 2" descr="C:\Users\TKRCET LIBRARY\Desktop\Journals\Journals\ECE\Claro VLSI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67607"/>
            <a:ext cx="2286000" cy="2837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2051" name="Picture 3" descr="C:\Users\TKRCET LIBRARY\Desktop\Journals\Journals\ECE\Digital IC's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240" y="2209800"/>
            <a:ext cx="2194560" cy="2895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2" name="Picture 2" descr="C:\Users\mamatha\Desktop\orientationjournals\ECE\scan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209800"/>
            <a:ext cx="2276896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8763000" y="0"/>
            <a:ext cx="381000" cy="685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NAT  IONAL </a:t>
            </a:r>
            <a:endParaRPr lang="en-US" sz="1800" b="1" dirty="0">
              <a:solidFill>
                <a:srgbClr val="0000FF"/>
              </a:solidFill>
            </a:endParaRP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>
                <a:solidFill>
                  <a:srgbClr val="0000FF"/>
                </a:solidFill>
              </a:rPr>
              <a:t>JOURNALS</a:t>
            </a: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 smtClean="0">
                <a:solidFill>
                  <a:srgbClr val="0000FF"/>
                </a:solidFill>
              </a:rPr>
              <a:t>2020</a:t>
            </a:r>
            <a:endParaRPr lang="en-US" sz="1800" b="1" dirty="0">
              <a:solidFill>
                <a:srgbClr val="0000FF"/>
              </a:solidFill>
            </a:endParaRPr>
          </a:p>
        </p:txBody>
      </p:sp>
      <p:pic>
        <p:nvPicPr>
          <p:cNvPr id="3074" name="Picture 2" descr="C:\Users\TKRCET LIBRARY\Desktop\Journals\Journals\ECE\JR on Mobile Applications &amp; Technologies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2566"/>
            <a:ext cx="2171908" cy="28966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3075" name="Picture 3" descr="C:\Users\TKRCET LIBRARY\Desktop\Journals\Journals\ECE\Embedded systems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4511" y="2136496"/>
            <a:ext cx="2331889" cy="28927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2" name="Picture 2" descr="C:\Users\mamatha\Desktop\orientationjournals\ECE\scan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4484" y="2133600"/>
            <a:ext cx="2172716" cy="2895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8763000" y="0"/>
            <a:ext cx="381000" cy="685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NAT  IONAL </a:t>
            </a:r>
            <a:endParaRPr lang="en-US" sz="1800" b="1" dirty="0">
              <a:solidFill>
                <a:srgbClr val="0000FF"/>
              </a:solidFill>
            </a:endParaRP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>
                <a:solidFill>
                  <a:srgbClr val="0000FF"/>
                </a:solidFill>
              </a:rPr>
              <a:t>JOURNALS</a:t>
            </a: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 smtClean="0">
                <a:solidFill>
                  <a:srgbClr val="0000FF"/>
                </a:solidFill>
              </a:rPr>
              <a:t>2020</a:t>
            </a:r>
            <a:endParaRPr lang="en-US" sz="1800" b="1" dirty="0">
              <a:solidFill>
                <a:srgbClr val="0000FF"/>
              </a:solidFill>
            </a:endParaRPr>
          </a:p>
        </p:txBody>
      </p:sp>
      <p:pic>
        <p:nvPicPr>
          <p:cNvPr id="4098" name="Picture 2" descr="C:\Users\TKRCET LIBRARY\Desktop\Journals\Journals\CSE\JR of Innovation in Computer Science and Engg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81200"/>
            <a:ext cx="2196338" cy="3505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4099" name="Picture 3" descr="C:\Users\TKRCET LIBRARY\Desktop\Journals\Journals\CSE\Jr of Software Engg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981200"/>
            <a:ext cx="228600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4100" name="Picture 4" descr="C:\Users\TKRCET LIBRARY\Desktop\Journals\Journals\CSE\JR on Wireless Communication Network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981200"/>
            <a:ext cx="243205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8763000" y="0"/>
            <a:ext cx="381000" cy="685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NAT  IONAL </a:t>
            </a:r>
            <a:endParaRPr lang="en-US" sz="1800" b="1" dirty="0">
              <a:solidFill>
                <a:srgbClr val="0000FF"/>
              </a:solidFill>
            </a:endParaRP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>
                <a:solidFill>
                  <a:srgbClr val="0000FF"/>
                </a:solidFill>
              </a:rPr>
              <a:t>JOURNALS</a:t>
            </a:r>
          </a:p>
          <a:p>
            <a:endParaRPr lang="en-US" sz="1800" b="1" dirty="0">
              <a:solidFill>
                <a:srgbClr val="0000FF"/>
              </a:solidFill>
            </a:endParaRPr>
          </a:p>
          <a:p>
            <a:r>
              <a:rPr lang="en-US" sz="1800" b="1" dirty="0" smtClean="0">
                <a:solidFill>
                  <a:srgbClr val="0000FF"/>
                </a:solidFill>
              </a:rPr>
              <a:t>2020</a:t>
            </a:r>
            <a:endParaRPr lang="en-US" sz="1800" b="1" dirty="0">
              <a:solidFill>
                <a:srgbClr val="0000FF"/>
              </a:solidFill>
            </a:endParaRPr>
          </a:p>
        </p:txBody>
      </p:sp>
      <p:pic>
        <p:nvPicPr>
          <p:cNvPr id="1026" name="Picture 2" descr="C:\Users\mamatha\Desktop\orientationjournals\scan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14600"/>
            <a:ext cx="2362200" cy="3200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027" name="Picture 3" descr="C:\Users\mamatha\Desktop\orientationjournals\scan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4700" y="2514600"/>
            <a:ext cx="2400300" cy="3200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028" name="Picture 4" descr="C:\Users\mamatha\Desktop\orientationjournals\scan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514600"/>
            <a:ext cx="2322646" cy="3200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2133600"/>
          <a:ext cx="8077200" cy="3676071"/>
        </p:xfrm>
        <a:graphic>
          <a:graphicData uri="http://schemas.openxmlformats.org/drawingml/2006/table">
            <a:tbl>
              <a:tblPr/>
              <a:tblGrid>
                <a:gridCol w="609599"/>
                <a:gridCol w="3466356"/>
                <a:gridCol w="623921"/>
                <a:gridCol w="3377324"/>
              </a:tblGrid>
              <a:tr h="193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S.No</a:t>
                      </a:r>
                      <a:endParaRPr lang="en-US" sz="16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Name of the Magazine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S.No</a:t>
                      </a:r>
                      <a:endParaRPr lang="en-US" sz="16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Name of the Magazine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Out Look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India Today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The Week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9933FF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9933FF"/>
                          </a:solidFill>
                          <a:latin typeface="Arial"/>
                        </a:rPr>
                        <a:t>Competition Refresher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Sports Star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Current Affairs </a:t>
                      </a:r>
                      <a:endParaRPr lang="en-US" sz="20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latin typeface="+mn-lt"/>
                        </a:rPr>
                        <a:t>Junior Science Refresher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Mathematics Today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Employment News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Chemistry Today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5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Arial"/>
                        </a:rPr>
                        <a:t>Linux</a:t>
                      </a:r>
                      <a:r>
                        <a:rPr lang="en-US" sz="2000" b="1" i="0" u="none" strike="noStrike" baseline="0" dirty="0" smtClean="0">
                          <a:solidFill>
                            <a:srgbClr val="CC00FF"/>
                          </a:solidFill>
                          <a:latin typeface="Arial"/>
                        </a:rPr>
                        <a:t> for you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Physics For you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Business India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Biology Today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Business World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Career Chronicle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Front Line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Engineering Success Review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6600FF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6600FF"/>
                          </a:solidFill>
                          <a:latin typeface="Arial"/>
                        </a:rPr>
                        <a:t>Readers Digest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Telugu </a:t>
                      </a:r>
                      <a:r>
                        <a:rPr lang="en-US" sz="20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Vidhyardhi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38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WordArt 13"/>
          <p:cNvSpPr>
            <a:spLocks noChangeArrowheads="1" noChangeShapeType="1" noTextEdit="1"/>
          </p:cNvSpPr>
          <p:nvPr/>
        </p:nvSpPr>
        <p:spPr bwMode="auto">
          <a:xfrm>
            <a:off x="685800" y="1371600"/>
            <a:ext cx="2286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Magazines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6764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Technical and Competitive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57912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(…</a:t>
            </a:r>
            <a:r>
              <a:rPr lang="en-US" b="1" dirty="0" err="1" smtClean="0">
                <a:solidFill>
                  <a:srgbClr val="0000FF"/>
                </a:solidFill>
              </a:rPr>
              <a:t>Contd</a:t>
            </a:r>
            <a:r>
              <a:rPr lang="en-US" b="1" dirty="0" smtClean="0">
                <a:solidFill>
                  <a:srgbClr val="0000FF"/>
                </a:solidFill>
              </a:rPr>
              <a:t>…)</a:t>
            </a:r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1676400"/>
          <a:ext cx="7772400" cy="4267200"/>
        </p:xfrm>
        <a:graphic>
          <a:graphicData uri="http://schemas.openxmlformats.org/drawingml/2006/table">
            <a:tbl>
              <a:tblPr/>
              <a:tblGrid>
                <a:gridCol w="609600"/>
                <a:gridCol w="3352800"/>
                <a:gridCol w="609600"/>
                <a:gridCol w="3200400"/>
              </a:tblGrid>
              <a:tr h="193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S.No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Name of the Magazine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S.No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Name of the Magazine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latin typeface="Arial"/>
                        </a:rPr>
                        <a:t>Digit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9933FF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9933FF"/>
                          </a:solidFill>
                          <a:latin typeface="Arial"/>
                        </a:rPr>
                        <a:t>Business for all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9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CC00FF"/>
                          </a:solidFill>
                          <a:latin typeface="Arial"/>
                        </a:rPr>
                        <a:t>Mahendra's</a:t>
                      </a:r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 in Current Affairs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Pratiyogita</a:t>
                      </a:r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FF0066"/>
                          </a:solidFill>
                          <a:latin typeface="Arial"/>
                        </a:rPr>
                        <a:t>Darpan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C00000"/>
                          </a:solidFill>
                          <a:latin typeface="Arial"/>
                        </a:rPr>
                        <a:t>Udyogasopanam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latin typeface="Arial"/>
                        </a:rPr>
                        <a:t>Pratiyogita</a:t>
                      </a: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latin typeface="Arial"/>
                        </a:rPr>
                        <a:t>Kiran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9933FF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9933FF"/>
                          </a:solidFill>
                          <a:latin typeface="Arial"/>
                        </a:rPr>
                        <a:t>Careers 360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Shine India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Out Look Business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35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Out Look Turning Points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FF0066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Arial"/>
                        </a:rPr>
                        <a:t>Electronics for you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latin typeface="Arial"/>
                        </a:rPr>
                        <a:t>Business Today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C00000"/>
                          </a:solidFill>
                          <a:latin typeface="Arial"/>
                        </a:rPr>
                        <a:t>Civil’s</a:t>
                      </a: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Arial"/>
                        </a:rPr>
                        <a:t> Chronicle 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Science </a:t>
                      </a:r>
                      <a:r>
                        <a:rPr lang="en-US" sz="20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Refesher</a:t>
                      </a:r>
                      <a:endParaRPr lang="en-US" sz="20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latin typeface="Arial"/>
                        </a:rPr>
                        <a:t>Science </a:t>
                      </a:r>
                      <a:r>
                        <a:rPr lang="en-US" sz="2000" b="1" i="0" u="none" strike="noStrike" dirty="0" err="1" smtClean="0">
                          <a:solidFill>
                            <a:srgbClr val="0000FF"/>
                          </a:solidFill>
                          <a:latin typeface="Arial"/>
                        </a:rPr>
                        <a:t>Repoter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Arial"/>
                        </a:rPr>
                        <a:t>IETE Newsletter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Out Look Money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latin typeface="Arial"/>
                        </a:rPr>
                        <a:t>Sandeepani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The IT COM Week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Corporate Citizen</a:t>
                      </a: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410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371600"/>
            <a:ext cx="8305800" cy="495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CC00FF"/>
                </a:solidFill>
              </a:rPr>
              <a:t>Newspapers</a:t>
            </a:r>
          </a:p>
          <a:p>
            <a:pPr algn="ctr"/>
            <a:r>
              <a:rPr lang="en-US" sz="2000" b="1" dirty="0" smtClean="0">
                <a:solidFill>
                  <a:srgbClr val="CC00FF"/>
                </a:solidFill>
              </a:rPr>
              <a:t>Telugu &amp; English </a:t>
            </a: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C:\Users\Library\Desktop\Journals photos\WhatsApp Image 2018-07-20 at 2.56.22 PM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86000"/>
            <a:ext cx="7315200" cy="3657600"/>
          </a:xfrm>
          <a:prstGeom prst="rect">
            <a:avLst/>
          </a:prstGeom>
          <a:noFill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1828800"/>
          <a:ext cx="7620000" cy="3693795"/>
        </p:xfrm>
        <a:graphic>
          <a:graphicData uri="http://schemas.openxmlformats.org/drawingml/2006/table">
            <a:tbl>
              <a:tblPr/>
              <a:tblGrid>
                <a:gridCol w="533400"/>
                <a:gridCol w="1524000"/>
                <a:gridCol w="3581400"/>
                <a:gridCol w="1981200"/>
              </a:tblGrid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S.No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Newspaper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Special Edition / Editorial Item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Day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The Hindu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Calibri"/>
                        </a:rPr>
                        <a:t>Education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0066"/>
                          </a:solidFill>
                          <a:latin typeface="Calibri"/>
                        </a:rPr>
                        <a:t> Plus, Opportunities, Science &amp; Technology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Wed &amp; Thu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Times of India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Calibri"/>
                        </a:rPr>
                        <a:t>Education Times, Ascent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Wed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Indian Express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Calibri"/>
                        </a:rPr>
                        <a:t>The Indian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0066"/>
                          </a:solidFill>
                          <a:latin typeface="Calibri"/>
                        </a:rPr>
                        <a:t> Express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0066"/>
                          </a:solidFill>
                          <a:latin typeface="Calibri"/>
                        </a:rPr>
                        <a:t>Edex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0066"/>
                          </a:solidFill>
                          <a:latin typeface="Calibri"/>
                        </a:rPr>
                        <a:t>, Job opportunities, Magazine 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Wed, Sun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Deccan Chronicle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Calibri"/>
                        </a:rPr>
                        <a:t>Career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0066"/>
                          </a:solidFill>
                          <a:latin typeface="Calibri"/>
                        </a:rPr>
                        <a:t> Chronicle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Tue, Thu, Sat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Business 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Calibri"/>
                        </a:rPr>
                        <a:t>E World the New Manager, Life Opinion, Taxation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Fri, Sat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The Economic Times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FF0066"/>
                          </a:solidFill>
                          <a:latin typeface="Calibri"/>
                        </a:rPr>
                        <a:t>ET Investors Guide/ ET Wealth, </a:t>
                      </a:r>
                      <a:r>
                        <a:rPr lang="en-US" sz="2000" b="1" i="0" u="none" strike="noStrike" dirty="0" err="1" smtClean="0">
                          <a:solidFill>
                            <a:srgbClr val="FF0066"/>
                          </a:solidFill>
                          <a:latin typeface="Calibri"/>
                        </a:rPr>
                        <a:t>Technolik</a:t>
                      </a:r>
                      <a:endParaRPr lang="en-US" sz="2000" b="1" i="0" u="none" strike="noStrike" dirty="0">
                        <a:solidFill>
                          <a:srgbClr val="FF0066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Tue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412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685800" y="1371600"/>
            <a:ext cx="792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News </a:t>
            </a:r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Papers( Information Related to Education)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57912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(…</a:t>
            </a:r>
            <a:r>
              <a:rPr lang="en-US" b="1" dirty="0" err="1" smtClean="0">
                <a:solidFill>
                  <a:srgbClr val="0000FF"/>
                </a:solidFill>
              </a:rPr>
              <a:t>Contd</a:t>
            </a:r>
            <a:r>
              <a:rPr lang="en-US" b="1" dirty="0" smtClean="0">
                <a:solidFill>
                  <a:srgbClr val="0000FF"/>
                </a:solidFill>
              </a:rPr>
              <a:t>…)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1828800"/>
          <a:ext cx="8001000" cy="3848100"/>
        </p:xfrm>
        <a:graphic>
          <a:graphicData uri="http://schemas.openxmlformats.org/drawingml/2006/table">
            <a:tbl>
              <a:tblPr/>
              <a:tblGrid>
                <a:gridCol w="560070"/>
                <a:gridCol w="1760220"/>
                <a:gridCol w="3840480"/>
                <a:gridCol w="1840230"/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latin typeface="Calibri"/>
                        </a:rPr>
                        <a:t>S.No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Newspaper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Special Edition / Editorial Item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Day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latin typeface="Calibri"/>
                        </a:rPr>
                        <a:t>Eenaadu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Education, Employment,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Sukhibhava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Sports, e-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Naadu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/         E-Learning, Career Chronicle,          </a:t>
                      </a:r>
                      <a:r>
                        <a:rPr lang="en-US" sz="2000" b="1" i="0" u="none" strike="noStrike" baseline="0" dirty="0" smtClean="0">
                          <a:solidFill>
                            <a:srgbClr val="800080"/>
                          </a:solidFill>
                          <a:latin typeface="Calibri"/>
                        </a:rPr>
                        <a:t> E-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Learny</a:t>
                      </a:r>
                      <a:r>
                        <a:rPr lang="en-US" sz="2000" b="1" i="0" u="none" strike="noStrike" baseline="0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Magazine</a:t>
                      </a:r>
                      <a:endParaRPr lang="en-US" sz="2000" b="1" i="0" u="none" strike="noStrike" dirty="0">
                        <a:solidFill>
                          <a:srgbClr val="80008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Tue, Wed, Thu ,Fri,</a:t>
                      </a:r>
                      <a:r>
                        <a:rPr lang="en-US" sz="2000" b="1" i="0" u="none" strike="noStrike" baseline="0" dirty="0" smtClean="0">
                          <a:solidFill>
                            <a:srgbClr val="CC00FF"/>
                          </a:solidFill>
                          <a:latin typeface="Calibri"/>
                        </a:rPr>
                        <a:t> Sat, Sun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Andhra Jyothi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Dhiksuchi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Doctor, Technology, Tourism,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Nivedana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Job Corner, Young</a:t>
                      </a:r>
                      <a:endParaRPr lang="en-US" sz="2000" b="1" i="0" u="none" strike="noStrike" dirty="0">
                        <a:solidFill>
                          <a:srgbClr val="80008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Tue, Wed, Thu, Fri, Sat, Sun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9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Andhra Prabha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Vidya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Prabha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Khulasa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Nayeeka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Sarigamalu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Chintana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Magazine</a:t>
                      </a:r>
                      <a:endParaRPr lang="en-US" sz="2000" b="1" i="0" u="none" strike="noStrike" dirty="0">
                        <a:solidFill>
                          <a:srgbClr val="80008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Tue, Wed, Thu, Fri, Sat Sun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10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latin typeface="Calibri"/>
                        </a:rPr>
                        <a:t>Namasthe</a:t>
                      </a: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latin typeface="Calibri"/>
                        </a:rPr>
                        <a:t>Telangana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Jeevana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Rekha</a:t>
                      </a:r>
                      <a:r>
                        <a:rPr lang="en-US" sz="2000" b="1" i="0" u="none" strike="noStrike" dirty="0" smtClean="0">
                          <a:solidFill>
                            <a:srgbClr val="800080"/>
                          </a:solidFill>
                          <a:latin typeface="Calibri"/>
                        </a:rPr>
                        <a:t>, Notifications, </a:t>
                      </a:r>
                      <a:r>
                        <a:rPr lang="en-US" sz="2000" b="1" i="0" u="none" strike="noStrike" dirty="0" err="1" smtClean="0">
                          <a:solidFill>
                            <a:srgbClr val="800080"/>
                          </a:solidFill>
                          <a:latin typeface="Calibri"/>
                        </a:rPr>
                        <a:t>Nipuna</a:t>
                      </a:r>
                      <a:endParaRPr lang="en-US" sz="2000" b="1" i="0" u="none" strike="noStrike" dirty="0">
                        <a:solidFill>
                          <a:srgbClr val="80008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Mon, Tue,</a:t>
                      </a:r>
                      <a:r>
                        <a:rPr lang="en-US" sz="2000" b="1" i="0" u="none" strike="noStrike" baseline="0" dirty="0" smtClean="0">
                          <a:solidFill>
                            <a:srgbClr val="CC00FF"/>
                          </a:solidFill>
                          <a:latin typeface="Calibri"/>
                        </a:rPr>
                        <a:t> Wed, Thu, Fri, Sat, Sun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9431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533400" y="1371600"/>
            <a:ext cx="3733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Competitive Books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33400" y="2362200"/>
          <a:ext cx="7705550" cy="2819400"/>
        </p:xfrm>
        <a:graphic>
          <a:graphicData uri="http://schemas.openxmlformats.org/drawingml/2006/table">
            <a:tbl>
              <a:tblPr/>
              <a:tblGrid>
                <a:gridCol w="464989"/>
                <a:gridCol w="1440011"/>
                <a:gridCol w="390349"/>
                <a:gridCol w="5410201"/>
              </a:tblGrid>
              <a:tr h="609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GRE 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9933FF"/>
                          </a:solidFill>
                          <a:latin typeface="Calibri"/>
                        </a:rPr>
                        <a:t>6</a:t>
                      </a:r>
                      <a:endParaRPr lang="en-US" sz="2400" b="1" i="0" u="none" strike="noStrike" dirty="0">
                        <a:solidFill>
                          <a:srgbClr val="9933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9933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9933FF"/>
                          </a:solidFill>
                          <a:latin typeface="Calibri"/>
                        </a:rPr>
                        <a:t>A Modern Approach to Verbal Reasoning</a:t>
                      </a:r>
                      <a:endParaRPr lang="en-US" sz="2400" b="1" i="0" u="none" strike="noStrike" dirty="0">
                        <a:solidFill>
                          <a:srgbClr val="9933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TOFEL 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7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A Modern Approach to Logical reasoning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GMAT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Arithmetic / Logical</a:t>
                      </a:r>
                      <a:r>
                        <a:rPr lang="en-US" sz="2400" b="1" i="0" u="none" strike="noStrike" baseline="0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Sequence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CAT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English Learning Skills / Grammar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IELTS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10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A Course in English Grammar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2286000"/>
          <a:ext cx="7848599" cy="3048000"/>
        </p:xfrm>
        <a:graphic>
          <a:graphicData uri="http://schemas.openxmlformats.org/drawingml/2006/table">
            <a:tbl>
              <a:tblPr/>
              <a:tblGrid>
                <a:gridCol w="456132"/>
                <a:gridCol w="3353868"/>
                <a:gridCol w="533400"/>
                <a:gridCol w="3505199"/>
              </a:tblGrid>
              <a:tr h="762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11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Communication Skills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16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Written </a:t>
                      </a:r>
                      <a:r>
                        <a:rPr lang="en-US" sz="2400" b="1" i="0" u="none" strike="noStrike" dirty="0" err="1" smtClean="0">
                          <a:solidFill>
                            <a:srgbClr val="CC00FF"/>
                          </a:solidFill>
                          <a:latin typeface="Calibri"/>
                        </a:rPr>
                        <a:t>Commu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. in English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Boost your Interview IQ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17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Strength your Writing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13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Competitive Competence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18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Numerical Analysis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9933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9933FF"/>
                          </a:solidFill>
                          <a:latin typeface="Calibri"/>
                        </a:rPr>
                        <a:t>14</a:t>
                      </a:r>
                      <a:endParaRPr lang="en-US" sz="2400" b="1" i="0" u="none" strike="noStrike" dirty="0">
                        <a:solidFill>
                          <a:srgbClr val="9933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9933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9933FF"/>
                          </a:solidFill>
                          <a:latin typeface="Calibri"/>
                        </a:rPr>
                        <a:t>Teaching</a:t>
                      </a:r>
                      <a:r>
                        <a:rPr lang="en-US" sz="2400" b="1" i="0" u="none" strike="noStrike" baseline="0" dirty="0" smtClean="0">
                          <a:solidFill>
                            <a:srgbClr val="9933FF"/>
                          </a:solidFill>
                          <a:latin typeface="Calibri"/>
                        </a:rPr>
                        <a:t> of science</a:t>
                      </a:r>
                      <a:endParaRPr lang="en-US" sz="2400" b="1" i="0" u="none" strike="noStrike" dirty="0">
                        <a:solidFill>
                          <a:srgbClr val="9933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19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Non-Verbal Reasoning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15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The Confidence Plan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20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C00FF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1000 Writing Remedies</a:t>
                      </a:r>
                      <a:endParaRPr lang="en-US" sz="24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7056" marR="7056" marT="70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59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9800"/>
            <a:ext cx="79248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CC00FF"/>
                </a:solidFill>
                <a:latin typeface="+mj-lt"/>
              </a:rPr>
              <a:t>How to become a member of the Library</a:t>
            </a:r>
            <a:r>
              <a:rPr lang="en-US" dirty="0" smtClean="0">
                <a:solidFill>
                  <a:srgbClr val="CC00FF"/>
                </a:solidFill>
                <a:latin typeface="+mj-lt"/>
              </a:rPr>
              <a:t>?</a:t>
            </a:r>
          </a:p>
          <a:p>
            <a:endParaRPr lang="en-US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0000FF"/>
                </a:solidFill>
                <a:latin typeface="+mj-lt"/>
              </a:rPr>
              <a:t>	</a:t>
            </a:r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All the Students after getting their college enrollment number / id card may collect the requisite . Membership form available at the library counter and submit the same duly filled along with 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Passport size </a:t>
            </a:r>
            <a:r>
              <a:rPr lang="en-US" sz="2000" b="1" dirty="0" err="1" smtClean="0">
                <a:solidFill>
                  <a:srgbClr val="FF0000"/>
                </a:solidFill>
                <a:latin typeface="+mj-lt"/>
              </a:rPr>
              <a:t>colour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photos  -   1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Stamp size </a:t>
            </a:r>
            <a:r>
              <a:rPr lang="en-US" sz="2000" b="1" dirty="0" err="1" smtClean="0">
                <a:solidFill>
                  <a:srgbClr val="FF0000"/>
                </a:solidFill>
                <a:latin typeface="+mj-lt"/>
              </a:rPr>
              <a:t>colour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Photos     -    3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Academic fee </a:t>
            </a:r>
            <a:r>
              <a:rPr lang="en-US" sz="2000" b="1" dirty="0" err="1" smtClean="0">
                <a:solidFill>
                  <a:srgbClr val="FF0000"/>
                </a:solidFill>
                <a:latin typeface="+mj-lt"/>
              </a:rPr>
              <a:t>challan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(Library copy)  - 1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/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762000" y="1524000"/>
            <a:ext cx="5867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Library Registration / Membership 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981200"/>
            <a:ext cx="5791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13"/>
          <p:cNvSpPr>
            <a:spLocks noChangeArrowheads="1" noChangeShapeType="1" noTextEdit="1"/>
          </p:cNvSpPr>
          <p:nvPr/>
        </p:nvSpPr>
        <p:spPr bwMode="auto">
          <a:xfrm>
            <a:off x="685800" y="1447800"/>
            <a:ext cx="2667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Membership Form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6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9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057400"/>
          <a:ext cx="7772400" cy="3952891"/>
        </p:xfrm>
        <a:graphic>
          <a:graphicData uri="http://schemas.openxmlformats.org/drawingml/2006/table">
            <a:tbl>
              <a:tblPr/>
              <a:tblGrid>
                <a:gridCol w="4419600"/>
                <a:gridCol w="1447800"/>
                <a:gridCol w="1905000"/>
              </a:tblGrid>
              <a:tr h="350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Category of Member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 smtClean="0">
                          <a:solidFill>
                            <a:srgbClr val="CC00FF"/>
                          </a:solidFill>
                          <a:latin typeface="Calibri"/>
                        </a:rPr>
                        <a:t>No.of</a:t>
                      </a:r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 Books Issued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Duration of Issue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B.Tech, 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M.Tech</a:t>
                      </a:r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 and MBA students</a:t>
                      </a:r>
                      <a:endParaRPr lang="en-US" sz="24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15 Days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2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Polytechnic  students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kern="1200" dirty="0" smtClean="0">
                          <a:solidFill>
                            <a:srgbClr val="0000FF"/>
                          </a:solidFill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kern="1200" dirty="0" smtClean="0">
                          <a:solidFill>
                            <a:srgbClr val="0000FF"/>
                          </a:solidFill>
                          <a:latin typeface="Calibri"/>
                          <a:ea typeface="+mn-ea"/>
                          <a:cs typeface="+mn-cs"/>
                        </a:rPr>
                        <a:t>15 Days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6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Academic Merit</a:t>
                      </a:r>
                      <a:r>
                        <a:rPr lang="en-US" sz="2200" b="1" i="0" u="none" strike="noStrike" baseline="0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Card(Class Topper)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kern="1200" dirty="0" smtClean="0">
                          <a:solidFill>
                            <a:srgbClr val="C00000"/>
                          </a:solidFill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kern="1200" dirty="0" smtClean="0">
                          <a:solidFill>
                            <a:srgbClr val="C00000"/>
                          </a:solidFill>
                          <a:latin typeface="Calibri"/>
                          <a:ea typeface="+mn-ea"/>
                          <a:cs typeface="+mn-cs"/>
                        </a:rPr>
                        <a:t>15 Days</a:t>
                      </a:r>
                      <a:endParaRPr lang="en-US" sz="2000" b="1" i="0" u="none" strike="noStrike" kern="1200" dirty="0">
                        <a:solidFill>
                          <a:srgbClr val="C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Other staff of the Group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kern="1200" dirty="0" smtClean="0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15 Days</a:t>
                      </a:r>
                      <a:endParaRPr lang="en-US" sz="20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C00FF"/>
                          </a:solidFill>
                          <a:latin typeface="Calibri"/>
                        </a:rPr>
                        <a:t>Faculty, Teaching UG, PG and Research</a:t>
                      </a:r>
                      <a:endParaRPr lang="en-US" sz="2000" b="1" i="0" u="none" strike="noStrike" dirty="0">
                        <a:solidFill>
                          <a:srgbClr val="CC00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kern="1200" dirty="0" smtClean="0">
                          <a:solidFill>
                            <a:srgbClr val="CC00FF"/>
                          </a:solidFill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kern="1200" dirty="0" smtClean="0">
                          <a:solidFill>
                            <a:srgbClr val="CC00FF"/>
                          </a:solidFill>
                          <a:latin typeface="Calibri"/>
                          <a:ea typeface="+mn-ea"/>
                          <a:cs typeface="+mn-cs"/>
                        </a:rPr>
                        <a:t>One semester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67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Non-Teaching staff, Academics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FF"/>
                          </a:solidFill>
                          <a:latin typeface="Calibri"/>
                        </a:rPr>
                        <a:t> and Administration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kern="1200" dirty="0" smtClean="0">
                          <a:solidFill>
                            <a:srgbClr val="0000FF"/>
                          </a:solidFill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kern="1200" dirty="0" smtClean="0">
                          <a:solidFill>
                            <a:srgbClr val="0000FF"/>
                          </a:solidFill>
                          <a:latin typeface="Calibri"/>
                          <a:ea typeface="+mn-ea"/>
                          <a:cs typeface="+mn-cs"/>
                        </a:rPr>
                        <a:t>One semester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8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9933FF"/>
                          </a:solidFill>
                          <a:latin typeface="Calibri"/>
                        </a:rPr>
                        <a:t>Technical and Supporting staff</a:t>
                      </a:r>
                      <a:endParaRPr lang="en-US" sz="2000" b="1" i="0" u="none" strike="noStrike" dirty="0">
                        <a:solidFill>
                          <a:srgbClr val="9933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kern="1200" dirty="0" smtClean="0">
                          <a:solidFill>
                            <a:srgbClr val="9933FF"/>
                          </a:solidFill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kern="1200" dirty="0" smtClean="0">
                          <a:solidFill>
                            <a:srgbClr val="9933FF"/>
                          </a:solidFill>
                          <a:latin typeface="Calibri"/>
                          <a:ea typeface="+mn-ea"/>
                          <a:cs typeface="+mn-cs"/>
                        </a:rPr>
                        <a:t>One semester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533400" y="1524000"/>
            <a:ext cx="4038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Borrowing Privilege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2362200" y="5334000"/>
            <a:ext cx="419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Library Card</a:t>
            </a:r>
            <a:endParaRPr lang="en-US" sz="2000" b="1" dirty="0">
              <a:solidFill>
                <a:srgbClr val="0000FF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  </a:t>
            </a:r>
            <a:r>
              <a:rPr lang="en-US" sz="2000" b="1" dirty="0" smtClean="0">
                <a:solidFill>
                  <a:srgbClr val="FF0000"/>
                </a:solidFill>
              </a:rPr>
              <a:t>(Each student issued 3 cards)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533400" y="1447800"/>
            <a:ext cx="2895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Borrower’s Card</a:t>
            </a:r>
          </a:p>
        </p:txBody>
      </p:sp>
      <p:pic>
        <p:nvPicPr>
          <p:cNvPr id="1027" name="Picture 3" descr="C:\Users\mamatha\Desktop\barrowers card\scan0006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743201" y="1905000"/>
            <a:ext cx="3124199" cy="3505200"/>
          </a:xfrm>
          <a:prstGeom prst="rect">
            <a:avLst/>
          </a:prstGeom>
          <a:solidFill>
            <a:srgbClr val="92D050"/>
          </a:solidFill>
          <a:ln w="28575">
            <a:solidFill>
              <a:srgbClr val="0EF2C7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98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Incase you lose your Library membership card  a duplicate card can be obtained on payment of Rs.100/-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solidFill>
                <a:srgbClr val="0000FF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66"/>
                </a:solidFill>
                <a:latin typeface="+mj-lt"/>
              </a:rPr>
              <a:t>Please do not lend your library card as you will be held responsible for any</a:t>
            </a:r>
            <a:r>
              <a:rPr lang="en-US" sz="2800" dirty="0" smtClean="0">
                <a:solidFill>
                  <a:srgbClr val="FF0066"/>
                </a:solidFill>
              </a:rPr>
              <a:t> loss of books</a:t>
            </a:r>
            <a:r>
              <a:rPr lang="en-US" sz="2800" dirty="0" smtClean="0">
                <a:solidFill>
                  <a:srgbClr val="FF0066"/>
                </a:solidFill>
                <a:latin typeface="+mj-lt"/>
              </a:rPr>
              <a:t> or missing pages issued against your card.</a:t>
            </a:r>
          </a:p>
          <a:p>
            <a:endParaRPr lang="en-US" sz="2800" dirty="0" smtClean="0"/>
          </a:p>
          <a:p>
            <a:endParaRPr lang="en-US" dirty="0" smtClean="0"/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762000" y="1524000"/>
            <a:ext cx="3429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Duplicate Library Card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2057400"/>
            <a:ext cx="8839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The Book Bank Scheme is available for every  semester( </a:t>
            </a:r>
            <a:r>
              <a:rPr lang="en-US" sz="2800" dirty="0" err="1" smtClean="0">
                <a:solidFill>
                  <a:srgbClr val="0000FF"/>
                </a:solidFill>
              </a:rPr>
              <a:t>Ist</a:t>
            </a:r>
            <a:r>
              <a:rPr lang="en-US" sz="2800" dirty="0" smtClean="0">
                <a:solidFill>
                  <a:srgbClr val="0000FF"/>
                </a:solidFill>
              </a:rPr>
              <a:t> Year to </a:t>
            </a:r>
            <a:r>
              <a:rPr lang="en-US" sz="2800" dirty="0" err="1" smtClean="0">
                <a:solidFill>
                  <a:srgbClr val="0000FF"/>
                </a:solidFill>
              </a:rPr>
              <a:t>IVth</a:t>
            </a:r>
            <a:r>
              <a:rPr lang="en-US" sz="2800" dirty="0" smtClean="0">
                <a:solidFill>
                  <a:srgbClr val="0000FF"/>
                </a:solidFill>
              </a:rPr>
              <a:t> Year)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  A set of Books are issued for a semester wise.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For any other details to contact</a:t>
            </a:r>
          </a:p>
          <a:p>
            <a:pPr>
              <a:lnSpc>
                <a:spcPct val="150000"/>
              </a:lnSpc>
            </a:pPr>
            <a:r>
              <a:rPr lang="en-US" sz="2800" i="1" dirty="0" smtClean="0">
                <a:solidFill>
                  <a:srgbClr val="0000FF"/>
                </a:solidFill>
              </a:rPr>
              <a:t>Book Bank </a:t>
            </a:r>
            <a:r>
              <a:rPr lang="en-US" sz="2800" i="1" dirty="0" err="1" smtClean="0">
                <a:solidFill>
                  <a:srgbClr val="0000FF"/>
                </a:solidFill>
              </a:rPr>
              <a:t>Incharge</a:t>
            </a:r>
            <a:r>
              <a:rPr lang="en-US" sz="2800" i="1" dirty="0" smtClean="0">
                <a:solidFill>
                  <a:srgbClr val="0000FF"/>
                </a:solidFill>
              </a:rPr>
              <a:t> –  </a:t>
            </a:r>
            <a:r>
              <a:rPr lang="en-US" sz="2800" i="1" dirty="0" err="1" smtClean="0">
                <a:solidFill>
                  <a:srgbClr val="0000FF"/>
                </a:solidFill>
              </a:rPr>
              <a:t>B.Radhika</a:t>
            </a:r>
            <a:r>
              <a:rPr lang="en-US" sz="2800" i="1" dirty="0" smtClean="0">
                <a:solidFill>
                  <a:srgbClr val="0000FF"/>
                </a:solidFill>
              </a:rPr>
              <a:t>  </a:t>
            </a:r>
            <a:r>
              <a:rPr lang="en-US" sz="2800" dirty="0" smtClean="0">
                <a:solidFill>
                  <a:srgbClr val="0000FF"/>
                </a:solidFill>
              </a:rPr>
              <a:t>- </a:t>
            </a:r>
            <a:r>
              <a:rPr lang="en-US" sz="2800" dirty="0" smtClean="0">
                <a:solidFill>
                  <a:srgbClr val="FF0000"/>
                </a:solidFill>
              </a:rPr>
              <a:t>9542496395</a:t>
            </a:r>
          </a:p>
          <a:p>
            <a:pPr>
              <a:lnSpc>
                <a:spcPct val="150000"/>
              </a:lnSpc>
            </a:pPr>
            <a:r>
              <a:rPr lang="en-US" sz="2800" i="1" dirty="0" smtClean="0">
                <a:solidFill>
                  <a:srgbClr val="0000FF"/>
                </a:solidFill>
              </a:rPr>
              <a:t>                                 –  </a:t>
            </a:r>
            <a:r>
              <a:rPr lang="en-US" sz="2800" i="1" dirty="0" err="1" smtClean="0">
                <a:solidFill>
                  <a:srgbClr val="0000FF"/>
                </a:solidFill>
              </a:rPr>
              <a:t>M.Parijatha</a:t>
            </a:r>
            <a:r>
              <a:rPr lang="en-US" sz="2800" i="1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- </a:t>
            </a:r>
            <a:r>
              <a:rPr lang="en-US" sz="2800" dirty="0" smtClean="0">
                <a:solidFill>
                  <a:srgbClr val="FF0000"/>
                </a:solidFill>
              </a:rPr>
              <a:t>9705211340</a:t>
            </a:r>
            <a:endParaRPr lang="en-US" sz="1800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WordArt 13"/>
          <p:cNvSpPr>
            <a:spLocks noChangeArrowheads="1" noChangeShapeType="1" noTextEdit="1"/>
          </p:cNvSpPr>
          <p:nvPr/>
        </p:nvSpPr>
        <p:spPr bwMode="auto">
          <a:xfrm>
            <a:off x="533400" y="1524000"/>
            <a:ext cx="2514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Book Bank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3" name="Picture 2" descr="E:\llib photos\DSC_0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133600"/>
            <a:ext cx="3601995" cy="3581400"/>
          </a:xfrm>
          <a:prstGeom prst="rect">
            <a:avLst/>
          </a:prstGeom>
          <a:noFill/>
        </p:spPr>
      </p:pic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1219200" y="1295400"/>
            <a:ext cx="65532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Digital </a:t>
            </a:r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Library / Virtual Library 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5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2057400"/>
            <a:ext cx="441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The Digital Library was established with 50 </a:t>
            </a:r>
            <a:r>
              <a:rPr lang="en-US" sz="3200" b="1" dirty="0" smtClean="0">
                <a:solidFill>
                  <a:srgbClr val="0000FF"/>
                </a:solidFill>
              </a:rPr>
              <a:t>systems </a:t>
            </a:r>
            <a:r>
              <a:rPr lang="en-US" sz="3200" b="1" dirty="0" smtClean="0">
                <a:solidFill>
                  <a:srgbClr val="0000FF"/>
                </a:solidFill>
              </a:rPr>
              <a:t>and high speed Internet Band width, Wi-Fi enabled. </a:t>
            </a:r>
            <a:endParaRPr lang="en-US" sz="3200" dirty="0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09600" y="1905000"/>
            <a:ext cx="8077200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8275" indent="400050">
              <a:spcAft>
                <a:spcPts val="60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The Central Library functions are automated using an integrated “NEWGENLIB” Library management  Software. 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Books Acquisition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Circulation 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Classification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Cataloguing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Periodical Subscription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OPAC</a:t>
            </a:r>
          </a:p>
          <a:p>
            <a:pPr marL="168275" indent="40005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Admissions 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609600" y="1524000"/>
            <a:ext cx="2971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Automation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533400" y="1447800"/>
            <a:ext cx="1905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OPAC :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09600" y="1828800"/>
            <a:ext cx="80772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(Online Public Access Catalogue)</a:t>
            </a:r>
          </a:p>
          <a:p>
            <a:pPr algn="just"/>
            <a:endParaRPr lang="en-US" sz="2000" b="1" dirty="0" smtClean="0">
              <a:solidFill>
                <a:srgbClr val="0000FF"/>
              </a:solidFill>
              <a:latin typeface="AmerType Md BT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OPAC catalogue one can search the Library Database ( Stock) to know the status of the Library Books.</a:t>
            </a:r>
          </a:p>
          <a:p>
            <a:pPr algn="just"/>
            <a:endParaRPr lang="en-US" sz="2400" b="1" dirty="0" smtClean="0">
              <a:solidFill>
                <a:srgbClr val="0000FF"/>
              </a:solidFill>
              <a:latin typeface="+mj-lt"/>
            </a:endParaRP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OPAC  search by entering any one of the following field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316" name="WordArt 6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13317" name="AutoShape 2" descr="Image result for photos for library vision"/>
          <p:cNvSpPr>
            <a:spLocks noChangeAspect="1" noChangeArrowheads="1"/>
          </p:cNvSpPr>
          <p:nvPr/>
        </p:nvSpPr>
        <p:spPr bwMode="auto">
          <a:xfrm>
            <a:off x="149225" y="-5715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AutoShape 4" descr="Image result for photos for library vision"/>
          <p:cNvSpPr>
            <a:spLocks noChangeAspect="1" noChangeArrowheads="1"/>
          </p:cNvSpPr>
          <p:nvPr/>
        </p:nvSpPr>
        <p:spPr bwMode="auto">
          <a:xfrm>
            <a:off x="149225" y="-5715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AutoShape 6" descr="Image result for photos for library vision"/>
          <p:cNvSpPr>
            <a:spLocks noChangeAspect="1" noChangeArrowheads="1"/>
          </p:cNvSpPr>
          <p:nvPr/>
        </p:nvSpPr>
        <p:spPr bwMode="auto">
          <a:xfrm>
            <a:off x="149225" y="-5715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9600" y="47244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00FF"/>
                </a:solidFill>
                <a:latin typeface="+mj-lt"/>
              </a:rPr>
              <a:t>Title / Author / Subject/ Class Number /</a:t>
            </a:r>
          </a:p>
          <a:p>
            <a:pPr algn="ctr"/>
            <a:endParaRPr lang="en-US" sz="2400" b="1" dirty="0" smtClean="0">
              <a:solidFill>
                <a:srgbClr val="CC00FF"/>
              </a:solidFill>
              <a:latin typeface="+mj-lt"/>
            </a:endParaRPr>
          </a:p>
          <a:p>
            <a:pPr algn="ctr"/>
            <a:r>
              <a:rPr lang="en-US" sz="2400" b="1" dirty="0" smtClean="0">
                <a:solidFill>
                  <a:srgbClr val="CC00FF"/>
                </a:solidFill>
                <a:latin typeface="+mj-lt"/>
              </a:rPr>
              <a:t>Accession Number / Publisher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90600" y="1962278"/>
          <a:ext cx="7010400" cy="4008882"/>
        </p:xfrm>
        <a:graphic>
          <a:graphicData uri="http://schemas.openxmlformats.org/drawingml/2006/table">
            <a:tbl>
              <a:tblPr/>
              <a:tblGrid>
                <a:gridCol w="3505200"/>
                <a:gridCol w="3505200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NPTEL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www.nptel.ac.in</a:t>
                      </a: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9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NDL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www.ndl.iitkgp.ac.in</a:t>
                      </a: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1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SWAYAM</a:t>
                      </a:r>
                      <a:endParaRPr lang="en-US" sz="2400" b="1" kern="1200" dirty="0" smtClean="0">
                        <a:solidFill>
                          <a:srgbClr val="3366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www.swayam.gov.in</a:t>
                      </a:r>
                      <a:endParaRPr lang="en-US" sz="1800" b="1" kern="1200" dirty="0">
                        <a:solidFill>
                          <a:srgbClr val="FF0066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SWAYAM </a:t>
                      </a:r>
                      <a:r>
                        <a:rPr lang="en-US" sz="1400" b="1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PRABHA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www.swayamprabha.gov.in</a:t>
                      </a:r>
                      <a:endParaRPr lang="en-US" sz="1800" b="1" kern="1200" dirty="0">
                        <a:solidFill>
                          <a:srgbClr val="FF0066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smtClean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N-List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rgbClr val="FF006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www.nlist.inflibnet.ac.in</a:t>
                      </a:r>
                      <a:endParaRPr lang="en-US" sz="1800" b="1" kern="1200" dirty="0">
                        <a:solidFill>
                          <a:srgbClr val="FF0066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095" marR="48095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" name="Picture 22" descr="C:\Users\Library\Desktop\logos\ND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895600"/>
            <a:ext cx="185674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C:\Users\Library\Desktop\logos\swyam logo fina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657600"/>
            <a:ext cx="1992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C:\Users\Library\Desktop\logos\mqdefaul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495800"/>
            <a:ext cx="1981200" cy="65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C:\Users\Library\Desktop\Boards\nlist-logo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5257800"/>
            <a:ext cx="1772348" cy="609600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10" name="WordArt 13"/>
          <p:cNvSpPr>
            <a:spLocks noChangeArrowheads="1" noChangeShapeType="1" noTextEdit="1"/>
          </p:cNvSpPr>
          <p:nvPr/>
        </p:nvSpPr>
        <p:spPr bwMode="auto">
          <a:xfrm>
            <a:off x="685800" y="1371600"/>
            <a:ext cx="3886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e-Learning Databases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pic>
        <p:nvPicPr>
          <p:cNvPr id="9" name="Picture 8" descr="C:\Users\Library\Desktop\NPTEL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2133600"/>
            <a:ext cx="1752600" cy="5334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371600"/>
            <a:ext cx="8305800" cy="4876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C00FF"/>
                </a:solidFill>
              </a:rPr>
              <a:t>IEEE – DIGITAL XPLORE JOURNALS</a:t>
            </a: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81200"/>
            <a:ext cx="6781800" cy="396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447800"/>
            <a:ext cx="8305800" cy="495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C00FF"/>
                </a:solidFill>
              </a:rPr>
              <a:t>INFLIBNET- N-LIST</a:t>
            </a:r>
          </a:p>
          <a:p>
            <a:pPr algn="ctr"/>
            <a:r>
              <a:rPr lang="en-US" sz="2000" b="1" dirty="0" smtClean="0">
                <a:solidFill>
                  <a:srgbClr val="CC00FF"/>
                </a:solidFill>
              </a:rPr>
              <a:t>(Online Journals)</a:t>
            </a: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36392"/>
            <a:ext cx="7924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371600"/>
            <a:ext cx="8305800" cy="495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C00FF"/>
                </a:solidFill>
              </a:rPr>
              <a:t>NPTEL</a:t>
            </a:r>
          </a:p>
          <a:p>
            <a:pPr algn="ctr"/>
            <a:r>
              <a:rPr lang="en-US" sz="1800" b="1" dirty="0" smtClean="0">
                <a:solidFill>
                  <a:srgbClr val="CC00FF"/>
                </a:solidFill>
              </a:rPr>
              <a:t>(Web and Video Lectures)</a:t>
            </a: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08796"/>
            <a:ext cx="7239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371600"/>
            <a:ext cx="8305800" cy="495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C00FF"/>
                </a:solidFill>
              </a:rPr>
              <a:t>NATIONAL DIGITAL LIBRARY</a:t>
            </a:r>
          </a:p>
          <a:p>
            <a:pPr algn="ctr"/>
            <a:r>
              <a:rPr lang="en-US" sz="1800" b="1" dirty="0" smtClean="0">
                <a:solidFill>
                  <a:srgbClr val="CC00FF"/>
                </a:solidFill>
              </a:rPr>
              <a:t>(KG to PG free e-Books)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209799"/>
            <a:ext cx="6400800" cy="4042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371600"/>
            <a:ext cx="8305800" cy="5105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chemeClr val="accent1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endParaRPr lang="en-US" sz="100" b="1" dirty="0" smtClean="0">
              <a:solidFill>
                <a:srgbClr val="CC00FF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C00FF"/>
                </a:solidFill>
              </a:rPr>
              <a:t>SWAYAM</a:t>
            </a:r>
          </a:p>
          <a:p>
            <a:pPr algn="ctr"/>
            <a:r>
              <a:rPr lang="en-US" sz="2000" b="1" dirty="0" smtClean="0">
                <a:solidFill>
                  <a:srgbClr val="CC00FF"/>
                </a:solidFill>
              </a:rPr>
              <a:t>(Study Web An Young Aspiring Minds)</a:t>
            </a: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sz="2400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1"/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48794"/>
            <a:ext cx="7315200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09600" y="2057400"/>
            <a:ext cx="80772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IEEE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-Institute of Electrical &amp; Electronics </a:t>
            </a:r>
            <a:r>
              <a:rPr lang="en-US" sz="2000" b="1" dirty="0" err="1" smtClean="0">
                <a:solidFill>
                  <a:srgbClr val="0000FF"/>
                </a:solidFill>
                <a:latin typeface="+mj-lt"/>
              </a:rPr>
              <a:t>Engg</a:t>
            </a:r>
            <a:endParaRPr lang="en-US" sz="2000" b="1" dirty="0" smtClean="0">
              <a:solidFill>
                <a:srgbClr val="0000FF"/>
              </a:solidFill>
              <a:latin typeface="+mj-lt"/>
            </a:endParaRP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DELNET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-Developing Library Network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INFLIBNET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-Information Library Network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NDL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-National Digital Library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NPTEL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		-National </a:t>
            </a:r>
            <a:r>
              <a:rPr lang="en-US" sz="2000" b="1" dirty="0" err="1" smtClean="0">
                <a:solidFill>
                  <a:srgbClr val="0000FF"/>
                </a:solidFill>
                <a:latin typeface="+mj-lt"/>
              </a:rPr>
              <a:t>Programme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 on Technology                          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                                   Enhanced Learning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</a:rPr>
              <a:t>MOOCS</a:t>
            </a:r>
            <a:r>
              <a:rPr lang="en-US" sz="2000" b="1" dirty="0" smtClean="0">
                <a:solidFill>
                  <a:srgbClr val="0000FF"/>
                </a:solidFill>
              </a:rPr>
              <a:t>		-Massive Online Open Courses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SWAYAM		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-Study Webs of Active –Learning for </a:t>
            </a:r>
          </a:p>
          <a:p>
            <a:pPr marL="168275" indent="400050">
              <a:spcAft>
                <a:spcPts val="600"/>
              </a:spcAft>
            </a:pP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                                 Young Aspiring Minds </a:t>
            </a:r>
            <a:r>
              <a:rPr lang="en-US" sz="2000" b="1" dirty="0" err="1" smtClean="0">
                <a:solidFill>
                  <a:srgbClr val="0000FF"/>
                </a:solidFill>
                <a:latin typeface="+mj-lt"/>
              </a:rPr>
              <a:t>programme</a:t>
            </a:r>
            <a:endParaRPr lang="en-US" sz="20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609600" y="1524000"/>
            <a:ext cx="5562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Institutional Membership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09600" y="2057400"/>
            <a:ext cx="73152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Question Banks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Articles Published by the Student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Papers published by the Staff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Academic Calendar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</a:rPr>
              <a:t>College Information Brochure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Course Handouts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Manuals, Bulletins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Lab Records </a:t>
            </a:r>
          </a:p>
          <a:p>
            <a:pPr marL="168275" indent="4000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00FF"/>
                </a:solidFill>
                <a:latin typeface="+mj-lt"/>
              </a:rPr>
              <a:t>Projects / Dissertations</a:t>
            </a:r>
            <a:endParaRPr lang="en-US" sz="26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609600" y="1371600"/>
            <a:ext cx="55626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Institutional Repository 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1"/>
          <p:cNvSpPr>
            <a:spLocks noChangeArrowheads="1"/>
          </p:cNvSpPr>
          <p:nvPr/>
        </p:nvSpPr>
        <p:spPr bwMode="auto">
          <a:xfrm>
            <a:off x="3886200" y="3276600"/>
            <a:ext cx="1981200" cy="838200"/>
          </a:xfrm>
          <a:prstGeom prst="ellipse">
            <a:avLst/>
          </a:prstGeom>
          <a:solidFill>
            <a:srgbClr val="FF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400" b="1"/>
              <a:t>Library Services &amp; Facilities</a:t>
            </a:r>
          </a:p>
        </p:txBody>
      </p:sp>
      <p:sp>
        <p:nvSpPr>
          <p:cNvPr id="5123" name="Oval 2"/>
          <p:cNvSpPr>
            <a:spLocks noChangeArrowheads="1"/>
          </p:cNvSpPr>
          <p:nvPr/>
        </p:nvSpPr>
        <p:spPr bwMode="auto">
          <a:xfrm>
            <a:off x="3810000" y="1371600"/>
            <a:ext cx="2057400" cy="9144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IEEE </a:t>
            </a:r>
            <a:r>
              <a:rPr lang="en-US" b="1" dirty="0" smtClean="0">
                <a:solidFill>
                  <a:srgbClr val="0000FF"/>
                </a:solidFill>
              </a:rPr>
              <a:t>Subscription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124" name="Oval 3"/>
          <p:cNvSpPr>
            <a:spLocks noChangeArrowheads="1"/>
          </p:cNvSpPr>
          <p:nvPr/>
        </p:nvSpPr>
        <p:spPr bwMode="auto">
          <a:xfrm>
            <a:off x="1600200" y="1447800"/>
            <a:ext cx="1600200" cy="685800"/>
          </a:xfrm>
          <a:prstGeom prst="ellipse">
            <a:avLst/>
          </a:prstGeom>
          <a:solidFill>
            <a:srgbClr val="FF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400" b="1"/>
              <a:t>User Orientation</a:t>
            </a:r>
          </a:p>
        </p:txBody>
      </p:sp>
      <p:sp>
        <p:nvSpPr>
          <p:cNvPr id="5125" name="Oval 4"/>
          <p:cNvSpPr>
            <a:spLocks noChangeArrowheads="1"/>
          </p:cNvSpPr>
          <p:nvPr/>
        </p:nvSpPr>
        <p:spPr bwMode="auto">
          <a:xfrm>
            <a:off x="1143000" y="2438400"/>
            <a:ext cx="1676400" cy="685800"/>
          </a:xfrm>
          <a:prstGeom prst="ellipse">
            <a:avLst/>
          </a:prstGeom>
          <a:solidFill>
            <a:srgbClr val="FF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400" b="1"/>
              <a:t>Book Bank Scheme</a:t>
            </a:r>
          </a:p>
        </p:txBody>
      </p:sp>
      <p:sp>
        <p:nvSpPr>
          <p:cNvPr id="5128" name="Oval 7"/>
          <p:cNvSpPr>
            <a:spLocks noChangeArrowheads="1"/>
          </p:cNvSpPr>
          <p:nvPr/>
        </p:nvSpPr>
        <p:spPr bwMode="auto">
          <a:xfrm>
            <a:off x="6172200" y="1447800"/>
            <a:ext cx="1752600" cy="7620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Extended Hours</a:t>
            </a:r>
          </a:p>
        </p:txBody>
      </p:sp>
      <p:sp>
        <p:nvSpPr>
          <p:cNvPr id="5129" name="Oval 8"/>
          <p:cNvSpPr>
            <a:spLocks noChangeArrowheads="1"/>
          </p:cNvSpPr>
          <p:nvPr/>
        </p:nvSpPr>
        <p:spPr bwMode="auto">
          <a:xfrm>
            <a:off x="6629400" y="2286000"/>
            <a:ext cx="1981200" cy="9144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New Arrivals </a:t>
            </a:r>
          </a:p>
        </p:txBody>
      </p:sp>
      <p:sp>
        <p:nvSpPr>
          <p:cNvPr id="5130" name="Oval 9"/>
          <p:cNvSpPr>
            <a:spLocks noChangeArrowheads="1"/>
          </p:cNvSpPr>
          <p:nvPr/>
        </p:nvSpPr>
        <p:spPr bwMode="auto">
          <a:xfrm>
            <a:off x="6934200" y="3352800"/>
            <a:ext cx="1752600" cy="7620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Welfare Collection</a:t>
            </a:r>
          </a:p>
        </p:txBody>
      </p:sp>
      <p:sp>
        <p:nvSpPr>
          <p:cNvPr id="5131" name="Oval 10"/>
          <p:cNvSpPr>
            <a:spLocks noChangeArrowheads="1"/>
          </p:cNvSpPr>
          <p:nvPr/>
        </p:nvSpPr>
        <p:spPr bwMode="auto">
          <a:xfrm>
            <a:off x="6705600" y="4267200"/>
            <a:ext cx="1905000" cy="6858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Competitive </a:t>
            </a:r>
            <a:r>
              <a:rPr lang="en-US" b="1" dirty="0" smtClean="0">
                <a:solidFill>
                  <a:srgbClr val="0000FF"/>
                </a:solidFill>
              </a:rPr>
              <a:t>Books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1828800" y="5029200"/>
            <a:ext cx="1600200" cy="762000"/>
          </a:xfrm>
          <a:prstGeom prst="ellipse">
            <a:avLst/>
          </a:prstGeom>
          <a:solidFill>
            <a:srgbClr val="FF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400" b="1"/>
              <a:t>Reference Service</a:t>
            </a:r>
          </a:p>
        </p:txBody>
      </p:sp>
      <p:sp>
        <p:nvSpPr>
          <p:cNvPr id="5133" name="Oval 12"/>
          <p:cNvSpPr>
            <a:spLocks noChangeArrowheads="1"/>
          </p:cNvSpPr>
          <p:nvPr/>
        </p:nvSpPr>
        <p:spPr bwMode="auto">
          <a:xfrm>
            <a:off x="6019800" y="4953000"/>
            <a:ext cx="1828800" cy="9144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Syllabus</a:t>
            </a:r>
          </a:p>
          <a:p>
            <a:pPr algn="ctr"/>
            <a:r>
              <a:rPr lang="en-US" b="1" dirty="0">
                <a:solidFill>
                  <a:srgbClr val="0000FF"/>
                </a:solidFill>
              </a:rPr>
              <a:t>Question Papers</a:t>
            </a:r>
          </a:p>
        </p:txBody>
      </p:sp>
      <p:cxnSp>
        <p:nvCxnSpPr>
          <p:cNvPr id="5135" name="Straight Connector 16"/>
          <p:cNvCxnSpPr>
            <a:cxnSpLocks noChangeShapeType="1"/>
          </p:cNvCxnSpPr>
          <p:nvPr/>
        </p:nvCxnSpPr>
        <p:spPr bwMode="auto">
          <a:xfrm rot="5400000">
            <a:off x="4344194" y="4571206"/>
            <a:ext cx="9144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36" name="Straight Connector 17"/>
          <p:cNvCxnSpPr>
            <a:cxnSpLocks noChangeShapeType="1"/>
            <a:stCxn id="5130" idx="2"/>
          </p:cNvCxnSpPr>
          <p:nvPr/>
        </p:nvCxnSpPr>
        <p:spPr bwMode="auto">
          <a:xfrm rot="10800000">
            <a:off x="5867400" y="3733800"/>
            <a:ext cx="10668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37" name="Straight Connector 19"/>
          <p:cNvCxnSpPr>
            <a:cxnSpLocks noChangeShapeType="1"/>
          </p:cNvCxnSpPr>
          <p:nvPr/>
        </p:nvCxnSpPr>
        <p:spPr bwMode="auto">
          <a:xfrm rot="10800000" flipV="1">
            <a:off x="5715000" y="2895600"/>
            <a:ext cx="990600" cy="533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38" name="Straight Connector 21"/>
          <p:cNvCxnSpPr>
            <a:cxnSpLocks noChangeShapeType="1"/>
            <a:stCxn id="5128" idx="3"/>
          </p:cNvCxnSpPr>
          <p:nvPr/>
        </p:nvCxnSpPr>
        <p:spPr bwMode="auto">
          <a:xfrm rot="5400000">
            <a:off x="5254625" y="2101850"/>
            <a:ext cx="1177925" cy="11715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39" name="Straight Connector 25"/>
          <p:cNvCxnSpPr>
            <a:cxnSpLocks noChangeShapeType="1"/>
            <a:stCxn id="5131" idx="1"/>
          </p:cNvCxnSpPr>
          <p:nvPr/>
        </p:nvCxnSpPr>
        <p:spPr bwMode="auto">
          <a:xfrm rot="16200000" flipV="1">
            <a:off x="6109493" y="3491707"/>
            <a:ext cx="481013" cy="127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40" name="Straight Connector 28"/>
          <p:cNvCxnSpPr>
            <a:cxnSpLocks noChangeShapeType="1"/>
          </p:cNvCxnSpPr>
          <p:nvPr/>
        </p:nvCxnSpPr>
        <p:spPr bwMode="auto">
          <a:xfrm rot="10800000">
            <a:off x="5334000" y="4114800"/>
            <a:ext cx="990600" cy="914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41" name="Straight Connector 31"/>
          <p:cNvCxnSpPr>
            <a:cxnSpLocks noChangeShapeType="1"/>
            <a:stCxn id="5122" idx="2"/>
          </p:cNvCxnSpPr>
          <p:nvPr/>
        </p:nvCxnSpPr>
        <p:spPr bwMode="auto">
          <a:xfrm rot="10800000" flipV="1">
            <a:off x="2743200" y="3695700"/>
            <a:ext cx="1143000" cy="3429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42" name="Straight Connector 32"/>
          <p:cNvCxnSpPr>
            <a:cxnSpLocks noChangeShapeType="1"/>
          </p:cNvCxnSpPr>
          <p:nvPr/>
        </p:nvCxnSpPr>
        <p:spPr bwMode="auto">
          <a:xfrm rot="10800000">
            <a:off x="2819400" y="2971800"/>
            <a:ext cx="1143000" cy="533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43" name="Straight Connector 33"/>
          <p:cNvCxnSpPr>
            <a:cxnSpLocks noChangeShapeType="1"/>
          </p:cNvCxnSpPr>
          <p:nvPr/>
        </p:nvCxnSpPr>
        <p:spPr bwMode="auto">
          <a:xfrm rot="16200000" flipV="1">
            <a:off x="3048000" y="1981200"/>
            <a:ext cx="1371600" cy="1371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45" name="Straight Connector 35"/>
          <p:cNvCxnSpPr>
            <a:cxnSpLocks noChangeShapeType="1"/>
          </p:cNvCxnSpPr>
          <p:nvPr/>
        </p:nvCxnSpPr>
        <p:spPr bwMode="auto">
          <a:xfrm flipV="1">
            <a:off x="3144838" y="4114800"/>
            <a:ext cx="1198562" cy="1066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146" name="WordArt 10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cxnSp>
        <p:nvCxnSpPr>
          <p:cNvPr id="5147" name="Straight Connector 16"/>
          <p:cNvCxnSpPr>
            <a:cxnSpLocks noChangeShapeType="1"/>
          </p:cNvCxnSpPr>
          <p:nvPr/>
        </p:nvCxnSpPr>
        <p:spPr bwMode="auto">
          <a:xfrm rot="5400000">
            <a:off x="4324350" y="2762250"/>
            <a:ext cx="992188" cy="396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148" name="Oval 1"/>
          <p:cNvSpPr>
            <a:spLocks noChangeArrowheads="1"/>
          </p:cNvSpPr>
          <p:nvPr/>
        </p:nvSpPr>
        <p:spPr bwMode="auto">
          <a:xfrm>
            <a:off x="3810000" y="3124200"/>
            <a:ext cx="2133600" cy="1219200"/>
          </a:xfrm>
          <a:prstGeom prst="ellipse">
            <a:avLst/>
          </a:prstGeom>
          <a:solidFill>
            <a:srgbClr val="FF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 Services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 &amp;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Facilities</a:t>
            </a:r>
          </a:p>
        </p:txBody>
      </p:sp>
      <p:sp>
        <p:nvSpPr>
          <p:cNvPr id="5149" name="Oval 3"/>
          <p:cNvSpPr>
            <a:spLocks noChangeArrowheads="1"/>
          </p:cNvSpPr>
          <p:nvPr/>
        </p:nvSpPr>
        <p:spPr bwMode="auto">
          <a:xfrm>
            <a:off x="1219200" y="1447800"/>
            <a:ext cx="2057400" cy="6858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User Orientation</a:t>
            </a:r>
          </a:p>
        </p:txBody>
      </p:sp>
      <p:sp>
        <p:nvSpPr>
          <p:cNvPr id="5150" name="Oval 4"/>
          <p:cNvSpPr>
            <a:spLocks noChangeArrowheads="1"/>
          </p:cNvSpPr>
          <p:nvPr/>
        </p:nvSpPr>
        <p:spPr bwMode="auto">
          <a:xfrm>
            <a:off x="914400" y="2438400"/>
            <a:ext cx="1981200" cy="6858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Book Bank </a:t>
            </a:r>
          </a:p>
        </p:txBody>
      </p:sp>
      <p:sp>
        <p:nvSpPr>
          <p:cNvPr id="5151" name="Oval 5"/>
          <p:cNvSpPr>
            <a:spLocks noChangeArrowheads="1"/>
          </p:cNvSpPr>
          <p:nvPr/>
        </p:nvSpPr>
        <p:spPr bwMode="auto">
          <a:xfrm>
            <a:off x="381000" y="3581400"/>
            <a:ext cx="2514600" cy="9144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Xerox/ Print/Scanning 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5153" name="Oval 11"/>
          <p:cNvSpPr>
            <a:spLocks noChangeArrowheads="1"/>
          </p:cNvSpPr>
          <p:nvPr/>
        </p:nvSpPr>
        <p:spPr bwMode="auto">
          <a:xfrm>
            <a:off x="1676400" y="5029200"/>
            <a:ext cx="1828800" cy="7620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Reference Service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154" name="Oval 13"/>
          <p:cNvSpPr>
            <a:spLocks noChangeArrowheads="1"/>
          </p:cNvSpPr>
          <p:nvPr/>
        </p:nvSpPr>
        <p:spPr bwMode="auto">
          <a:xfrm>
            <a:off x="3886200" y="5029200"/>
            <a:ext cx="2057400" cy="1219200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e-Learning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NPTEL, NDL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SWAYAM</a:t>
            </a:r>
          </a:p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N-List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:spLocks noChangeArrowheads="1"/>
          </p:cNvSpPr>
          <p:nvPr/>
        </p:nvSpPr>
        <p:spPr bwMode="auto">
          <a:xfrm>
            <a:off x="381000" y="1752600"/>
            <a:ext cx="9067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Circulation</a:t>
            </a:r>
            <a:endParaRPr lang="en-US" sz="2400" b="1" dirty="0">
              <a:solidFill>
                <a:srgbClr val="0000FF"/>
              </a:solidFill>
              <a:latin typeface="+mj-lt"/>
            </a:endParaRP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CC00FF"/>
                </a:solidFill>
                <a:latin typeface="+mj-lt"/>
              </a:rPr>
              <a:t>Reference / Research</a:t>
            </a:r>
            <a:endParaRPr lang="en-US" sz="2400" b="1" dirty="0">
              <a:solidFill>
                <a:srgbClr val="CC00FF"/>
              </a:solidFill>
              <a:latin typeface="+mj-lt"/>
            </a:endParaRP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Automated Library Operations</a:t>
            </a: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Book Bank Facility</a:t>
            </a: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Inter Library Loan</a:t>
            </a: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Information Alert Service</a:t>
            </a: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CC00FF"/>
                </a:solidFill>
                <a:latin typeface="+mj-lt"/>
              </a:rPr>
              <a:t>Photo copy / Scanning / Printing</a:t>
            </a: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CC00FF"/>
                </a:solidFill>
                <a:latin typeface="+mj-lt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Web Based Service</a:t>
            </a:r>
            <a:endParaRPr lang="en-US" sz="2000" b="1" dirty="0" smtClean="0">
              <a:solidFill>
                <a:srgbClr val="FF0000"/>
              </a:solidFill>
              <a:latin typeface="+mj-lt"/>
            </a:endParaRP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User Awareness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</a:rPr>
              <a:t>Programme</a:t>
            </a:r>
            <a:endParaRPr lang="en-US" sz="2400" b="1" dirty="0" smtClean="0">
              <a:solidFill>
                <a:srgbClr val="0000FF"/>
              </a:solidFill>
              <a:latin typeface="+mj-lt"/>
            </a:endParaRP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New Arrivals Display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Career guidance, Competitive Books Service </a:t>
            </a:r>
          </a:p>
          <a:p>
            <a:pPr indent="228600">
              <a:buFont typeface="Arial" charset="0"/>
              <a:buChar char="•"/>
              <a:tabLst>
                <a:tab pos="403225" algn="l"/>
              </a:tabLst>
            </a:pP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Selective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Dissemination of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Information</a:t>
            </a:r>
            <a:endParaRPr lang="en-US" sz="24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96612" name="WordArt 4"/>
          <p:cNvSpPr>
            <a:spLocks noChangeArrowheads="1" noChangeShapeType="1" noTextEdit="1"/>
          </p:cNvSpPr>
          <p:nvPr/>
        </p:nvSpPr>
        <p:spPr bwMode="auto">
          <a:xfrm>
            <a:off x="685800" y="1371600"/>
            <a:ext cx="2895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Services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:</a:t>
            </a:r>
          </a:p>
        </p:txBody>
      </p:sp>
      <p:sp>
        <p:nvSpPr>
          <p:cNvPr id="70660" name="WordArt 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70661" name="Picture 8" descr="DSC001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4175" y="4267200"/>
            <a:ext cx="1949823" cy="220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2" name="AutoShape 8" descr="https://encrypted-tbn3.gstatic.com/images?q=tbn:ANd9GcSz5E4I6BlpFq9x5Y8gsyYTu5LEn3gc6T4JM6_bbN1xnN2pqBRn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12" descr="ref_re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524000"/>
            <a:ext cx="310356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78486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0000FF"/>
                </a:solidFill>
                <a:latin typeface="+mj-lt"/>
              </a:rPr>
              <a:t>Open Access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CC00FF"/>
                </a:solidFill>
                <a:latin typeface="+mj-lt"/>
              </a:rPr>
              <a:t>OPAC(online Catalogue)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FF0000"/>
                </a:solidFill>
                <a:latin typeface="+mj-lt"/>
              </a:rPr>
              <a:t>Computerized Services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0000FF"/>
                </a:solidFill>
                <a:latin typeface="+mj-lt"/>
              </a:rPr>
              <a:t>Smart cards for members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CC00FF"/>
                </a:solidFill>
                <a:latin typeface="+mj-lt"/>
              </a:rPr>
              <a:t>Digital Library Service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FF0000"/>
                </a:solidFill>
                <a:latin typeface="+mj-lt"/>
              </a:rPr>
              <a:t>Book Bank Facility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500" b="1" dirty="0" smtClean="0">
                <a:solidFill>
                  <a:srgbClr val="0000FF"/>
                </a:solidFill>
                <a:latin typeface="+mj-lt"/>
              </a:rPr>
              <a:t>Over night Issues for Reference Books</a:t>
            </a:r>
          </a:p>
          <a:p>
            <a:pPr marL="173038" indent="-17303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500" b="1" dirty="0" smtClean="0">
                <a:solidFill>
                  <a:srgbClr val="CC00FF"/>
                </a:solidFill>
                <a:latin typeface="+mj-lt"/>
              </a:rPr>
              <a:t>Mobile and e-Mail Alerts for communication</a:t>
            </a:r>
          </a:p>
        </p:txBody>
      </p:sp>
      <p:sp>
        <p:nvSpPr>
          <p:cNvPr id="191492" name="WordArt 4"/>
          <p:cNvSpPr>
            <a:spLocks noChangeArrowheads="1" noChangeShapeType="1" noTextEdit="1"/>
          </p:cNvSpPr>
          <p:nvPr/>
        </p:nvSpPr>
        <p:spPr bwMode="auto">
          <a:xfrm>
            <a:off x="533400" y="1371600"/>
            <a:ext cx="3276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Facilities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:</a:t>
            </a:r>
          </a:p>
        </p:txBody>
      </p:sp>
      <p:sp>
        <p:nvSpPr>
          <p:cNvPr id="68613" name="WordArt 9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68614" name="Picture 10" descr="cmproom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2400" y="3733800"/>
            <a:ext cx="29210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Picture 11" descr="IMG_07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82400" y="16002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xerox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629400" y="3633788"/>
            <a:ext cx="198120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457200" y="1371600"/>
            <a:ext cx="5867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Photo copy / Printing /Scanning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65540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65541" name="TextBox 4"/>
          <p:cNvSpPr txBox="1">
            <a:spLocks noChangeArrowheads="1"/>
          </p:cNvSpPr>
          <p:nvPr/>
        </p:nvSpPr>
        <p:spPr bwMode="auto">
          <a:xfrm>
            <a:off x="432396" y="2133600"/>
            <a:ext cx="83058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	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Library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&amp; Information Centre provides Reprographic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facility to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the students and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staff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This service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is provided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to users on payment basis for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Reference material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like, </a:t>
            </a:r>
            <a:endParaRPr lang="en-US" sz="2400" b="1" dirty="0" smtClean="0">
              <a:solidFill>
                <a:srgbClr val="0000FF"/>
              </a:solidFill>
              <a:latin typeface="+mj-lt"/>
            </a:endParaRPr>
          </a:p>
          <a:p>
            <a:endParaRPr lang="en-US" sz="2400" b="1" dirty="0">
              <a:solidFill>
                <a:srgbClr val="0000FF"/>
              </a:solidFill>
              <a:latin typeface="+mj-lt"/>
            </a:endParaRPr>
          </a:p>
          <a:p>
            <a:r>
              <a:rPr lang="en-US" sz="2400" b="1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latin typeface="+mj-lt"/>
              </a:rPr>
              <a:t>       Books</a:t>
            </a:r>
            <a:r>
              <a:rPr lang="en-US" sz="2400" b="1" i="1" dirty="0">
                <a:solidFill>
                  <a:srgbClr val="FF0000"/>
                </a:solidFill>
                <a:latin typeface="+mj-lt"/>
              </a:rPr>
              <a:t>, Periodicals, Question </a:t>
            </a:r>
            <a:r>
              <a:rPr lang="en-US" sz="2400" b="1" i="1" dirty="0" smtClean="0">
                <a:solidFill>
                  <a:srgbClr val="FF0000"/>
                </a:solidFill>
                <a:latin typeface="+mj-lt"/>
              </a:rPr>
              <a:t>papers Thesis </a:t>
            </a:r>
            <a:r>
              <a:rPr lang="en-US" sz="2400" b="1" i="1" dirty="0">
                <a:solidFill>
                  <a:srgbClr val="FF0000"/>
                </a:solidFill>
                <a:latin typeface="+mj-lt"/>
              </a:rPr>
              <a:t>and 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+mj-lt"/>
              </a:rPr>
              <a:t>Bound volumes </a:t>
            </a:r>
            <a:r>
              <a:rPr lang="en-US" sz="2400" b="1" i="1" dirty="0" smtClean="0">
                <a:solidFill>
                  <a:srgbClr val="FF0000"/>
                </a:solidFill>
                <a:latin typeface="+mj-lt"/>
              </a:rPr>
              <a:t>etc..</a:t>
            </a:r>
            <a:r>
              <a:rPr lang="en-US" sz="2800" b="1" i="1" dirty="0" smtClean="0">
                <a:solidFill>
                  <a:srgbClr val="FF0000"/>
                </a:solidFill>
                <a:latin typeface="+mj-lt"/>
              </a:rPr>
              <a:t>.</a:t>
            </a:r>
            <a:endParaRPr lang="en-US" sz="2800" b="1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4267200"/>
            <a:ext cx="327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mamatha\Desktop\Library Staff\hp prin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572000"/>
            <a:ext cx="1854626" cy="1598093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828800"/>
            <a:ext cx="838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</a:rPr>
              <a:t>Two types of Resources are available.</a:t>
            </a:r>
            <a:endParaRPr lang="en-US" b="1" dirty="0">
              <a:solidFill>
                <a:srgbClr val="C00000"/>
              </a:solidFill>
              <a:latin typeface="+mj-lt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Printing </a:t>
            </a:r>
            <a:r>
              <a:rPr lang="en-US" b="1" dirty="0" smtClean="0">
                <a:solidFill>
                  <a:srgbClr val="0000FF"/>
                </a:solidFill>
                <a:latin typeface="+mj-lt"/>
              </a:rPr>
              <a:t>Material-DDC(Classification Scheme)-Books, Journals, Projects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b="1" dirty="0" smtClean="0">
                <a:solidFill>
                  <a:srgbClr val="0000FF"/>
                </a:solidFill>
                <a:latin typeface="+mj-lt"/>
              </a:rPr>
              <a:t>Non-Printing Material-UDC</a:t>
            </a:r>
            <a:r>
              <a:rPr lang="en-US" b="1" dirty="0" smtClean="0">
                <a:solidFill>
                  <a:srgbClr val="0000FF"/>
                </a:solidFill>
              </a:rPr>
              <a:t>(Classification Scheme)-CD, DVD, Microfilm, Floppy’s</a:t>
            </a:r>
            <a:endParaRPr lang="en-US" b="1" dirty="0">
              <a:solidFill>
                <a:srgbClr val="0000FF"/>
              </a:solidFill>
              <a:latin typeface="+mj-lt"/>
            </a:endParaRPr>
          </a:p>
          <a:p>
            <a:pPr marL="342900" indent="-342900">
              <a:defRPr/>
            </a:pPr>
            <a:endParaRPr lang="en-US" b="1" dirty="0">
              <a:solidFill>
                <a:srgbClr val="0000FF"/>
              </a:solidFill>
              <a:latin typeface="+mj-lt"/>
            </a:endParaRPr>
          </a:p>
          <a:p>
            <a:pPr marL="342900" indent="-342900"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Books in TKRCET Central Library are arranged branch wise, Subject wise(under the Author alphabetical sequence) using under scheme of DDC(Dewey Decimal Classification </a:t>
            </a:r>
            <a:r>
              <a:rPr lang="en-US" b="1" dirty="0" smtClean="0">
                <a:solidFill>
                  <a:srgbClr val="0000FF"/>
                </a:solidFill>
                <a:latin typeface="+mj-lt"/>
              </a:rPr>
              <a:t>Scheme).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In this system all knowledge is represented by 10 broad subject </a:t>
            </a:r>
            <a:r>
              <a:rPr lang="en-US" b="1" dirty="0" smtClean="0">
                <a:solidFill>
                  <a:srgbClr val="0000FF"/>
                </a:solidFill>
                <a:latin typeface="+mj-lt"/>
              </a:rPr>
              <a:t>classes.</a:t>
            </a:r>
          </a:p>
          <a:p>
            <a:pPr marL="342900" indent="-342900">
              <a:defRPr/>
            </a:pPr>
            <a:r>
              <a:rPr lang="en-US" b="1" dirty="0" smtClean="0">
                <a:solidFill>
                  <a:srgbClr val="0000FF"/>
                </a:solidFill>
                <a:latin typeface="+mj-lt"/>
              </a:rPr>
              <a:t>                            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Branch indicates </a:t>
            </a:r>
            <a:r>
              <a:rPr lang="en-US" b="1" i="1" dirty="0" smtClean="0">
                <a:solidFill>
                  <a:srgbClr val="CC00FF"/>
                </a:solidFill>
                <a:latin typeface="+mj-lt"/>
              </a:rPr>
              <a:t>Rack Arrangement</a:t>
            </a:r>
          </a:p>
          <a:p>
            <a:pPr marL="342900" indent="-342900">
              <a:defRPr/>
            </a:pPr>
            <a:r>
              <a:rPr lang="en-US" b="1" dirty="0" smtClean="0">
                <a:solidFill>
                  <a:srgbClr val="FF0000"/>
                </a:solidFill>
                <a:latin typeface="+mj-lt"/>
              </a:rPr>
              <a:t>                            Subject indicates </a:t>
            </a:r>
            <a:r>
              <a:rPr lang="en-US" b="1" i="1" dirty="0" smtClean="0">
                <a:solidFill>
                  <a:srgbClr val="CC00FF"/>
                </a:solidFill>
                <a:latin typeface="+mj-lt"/>
              </a:rPr>
              <a:t>Shelve Armament</a:t>
            </a:r>
            <a:endParaRPr lang="en-US" b="1" i="1" dirty="0">
              <a:solidFill>
                <a:srgbClr val="CC00FF"/>
              </a:solidFill>
              <a:latin typeface="+mj-lt"/>
            </a:endParaRPr>
          </a:p>
        </p:txBody>
      </p:sp>
      <p:sp>
        <p:nvSpPr>
          <p:cNvPr id="5" name="WordArt 13"/>
          <p:cNvSpPr>
            <a:spLocks noChangeArrowheads="1" noChangeShapeType="1" noTextEdit="1"/>
          </p:cNvSpPr>
          <p:nvPr/>
        </p:nvSpPr>
        <p:spPr bwMode="auto">
          <a:xfrm>
            <a:off x="533400" y="1371600"/>
            <a:ext cx="46482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Books Arrangement in Library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343400"/>
            <a:ext cx="434340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b="1" dirty="0" smtClean="0">
                <a:solidFill>
                  <a:srgbClr val="FF0066"/>
                </a:solidFill>
                <a:latin typeface="+mj-lt"/>
              </a:rPr>
              <a:t>Example:</a:t>
            </a:r>
            <a:r>
              <a:rPr lang="en-US" b="1" dirty="0" smtClean="0">
                <a:solidFill>
                  <a:srgbClr val="0000FF"/>
                </a:solidFill>
                <a:latin typeface="+mj-lt"/>
              </a:rPr>
              <a:t>000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– Computer Science Information </a:t>
            </a:r>
            <a:r>
              <a:rPr lang="en-US" b="1" dirty="0" smtClean="0">
                <a:solidFill>
                  <a:srgbClr val="0000FF"/>
                </a:solidFill>
                <a:latin typeface="+mj-lt"/>
              </a:rPr>
              <a:t>and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General Works</a:t>
            </a:r>
          </a:p>
          <a:p>
            <a:pPr marL="342900" indent="-342900">
              <a:defRPr/>
            </a:pPr>
            <a:r>
              <a:rPr lang="en-US" b="1" dirty="0" smtClean="0">
                <a:solidFill>
                  <a:srgbClr val="0000FF"/>
                </a:solidFill>
                <a:latin typeface="+mj-lt"/>
              </a:rPr>
              <a:t>100-Phylosophy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and Psychology</a:t>
            </a:r>
          </a:p>
          <a:p>
            <a:pPr marL="342900" indent="-342900"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200-Religion</a:t>
            </a:r>
          </a:p>
          <a:p>
            <a:pPr marL="342900" indent="-342900"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300-Social Science</a:t>
            </a:r>
          </a:p>
          <a:p>
            <a:pPr marL="342900" indent="-342900"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400-Languages</a:t>
            </a:r>
          </a:p>
          <a:p>
            <a:pPr>
              <a:defRPr/>
            </a:pP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4343400"/>
            <a:ext cx="44958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sz="1800" b="1" dirty="0">
                <a:solidFill>
                  <a:srgbClr val="FF0000"/>
                </a:solidFill>
                <a:latin typeface="+mj-lt"/>
              </a:rPr>
              <a:t>500-Science</a:t>
            </a:r>
          </a:p>
          <a:p>
            <a:pPr marL="342900" indent="-342900">
              <a:defRPr/>
            </a:pPr>
            <a:r>
              <a:rPr lang="en-US" sz="1800" b="1" dirty="0" smtClean="0">
                <a:solidFill>
                  <a:srgbClr val="FF0000"/>
                </a:solidFill>
              </a:rPr>
              <a:t>600-Technology and Applied Sciences</a:t>
            </a:r>
            <a:endParaRPr lang="en-US" sz="1800" b="1" dirty="0">
              <a:solidFill>
                <a:srgbClr val="FF0000"/>
              </a:solidFill>
              <a:latin typeface="+mj-lt"/>
            </a:endParaRPr>
          </a:p>
          <a:p>
            <a:pPr marL="342900" indent="-342900">
              <a:defRPr/>
            </a:pPr>
            <a:endParaRPr lang="en-US" b="1" dirty="0" smtClean="0">
              <a:solidFill>
                <a:srgbClr val="0000FF"/>
              </a:solidFill>
              <a:latin typeface="+mj-lt"/>
            </a:endParaRPr>
          </a:p>
          <a:p>
            <a:pPr marL="342900" indent="-342900">
              <a:defRPr/>
            </a:pPr>
            <a:r>
              <a:rPr lang="en-US" b="1" dirty="0" smtClean="0">
                <a:solidFill>
                  <a:srgbClr val="0000FF"/>
                </a:solidFill>
                <a:latin typeface="+mj-lt"/>
              </a:rPr>
              <a:t>700-Arts</a:t>
            </a:r>
            <a:endParaRPr lang="en-US" b="1" dirty="0">
              <a:solidFill>
                <a:srgbClr val="0000FF"/>
              </a:solidFill>
              <a:latin typeface="+mj-lt"/>
            </a:endParaRPr>
          </a:p>
          <a:p>
            <a:pPr marL="342900" indent="-342900"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800-Literature</a:t>
            </a:r>
          </a:p>
          <a:p>
            <a:pPr marL="342900" indent="-342900">
              <a:defRPr/>
            </a:pPr>
            <a:r>
              <a:rPr lang="en-US" b="1" dirty="0">
                <a:solidFill>
                  <a:srgbClr val="0000FF"/>
                </a:solidFill>
                <a:latin typeface="+mj-lt"/>
              </a:rPr>
              <a:t>900-History and Geography</a:t>
            </a:r>
          </a:p>
          <a:p>
            <a:pPr>
              <a:defRPr/>
            </a:pPr>
            <a:endParaRPr lang="en-US" sz="1200" dirty="0">
              <a:latin typeface="+mj-lt"/>
            </a:endParaRPr>
          </a:p>
        </p:txBody>
      </p:sp>
      <p:sp>
        <p:nvSpPr>
          <p:cNvPr id="66566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1"/>
          <p:cNvSpPr txBox="1">
            <a:spLocks noChangeArrowheads="1"/>
          </p:cNvSpPr>
          <p:nvPr/>
        </p:nvSpPr>
        <p:spPr bwMode="auto">
          <a:xfrm>
            <a:off x="609600" y="1447800"/>
            <a:ext cx="81534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Example,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FF0066"/>
                </a:solidFill>
              </a:rPr>
              <a:t>600-Technology</a:t>
            </a:r>
            <a:endParaRPr lang="en-US" b="1" dirty="0">
              <a:solidFill>
                <a:srgbClr val="FF0066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  <a:latin typeface="Arial Black" pitchFamily="34" charset="0"/>
              </a:rPr>
              <a:t>Each item in the Library as a Unique call number is arranged under that numbers on the </a:t>
            </a: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Shelves and nose side of the document</a:t>
            </a:r>
            <a:endParaRPr lang="en-US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en-US" dirty="0"/>
          </a:p>
        </p:txBody>
      </p:sp>
      <p:pic>
        <p:nvPicPr>
          <p:cNvPr id="6758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0613" y="4724400"/>
            <a:ext cx="297338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4876800" y="2209800"/>
            <a:ext cx="4495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626-unAssigned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627-Hydrulic Engineering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628-Sanitary and Municipal </a:t>
            </a:r>
            <a:r>
              <a:rPr lang="en-US" b="1" dirty="0" err="1" smtClean="0">
                <a:solidFill>
                  <a:srgbClr val="0000FF"/>
                </a:solidFill>
                <a:latin typeface="Arial Black" pitchFamily="34" charset="0"/>
              </a:rPr>
              <a:t>Engg</a:t>
            </a:r>
            <a:endParaRPr lang="en-US" b="1" dirty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629-Other Branches of </a:t>
            </a:r>
            <a:r>
              <a:rPr lang="en-US" b="1" dirty="0" err="1" smtClean="0">
                <a:solidFill>
                  <a:srgbClr val="0000FF"/>
                </a:solidFill>
                <a:latin typeface="Arial Black" pitchFamily="34" charset="0"/>
              </a:rPr>
              <a:t>Engg</a:t>
            </a:r>
            <a:endParaRPr lang="en-US" b="1" dirty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630-Agriculture Related </a:t>
            </a:r>
            <a:r>
              <a:rPr lang="en-US" b="1" dirty="0" err="1" smtClean="0">
                <a:solidFill>
                  <a:srgbClr val="0000FF"/>
                </a:solidFill>
                <a:latin typeface="Arial Black" pitchFamily="34" charset="0"/>
              </a:rPr>
              <a:t>Engg</a:t>
            </a:r>
            <a:endParaRPr lang="en-US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609600" y="2209800"/>
            <a:ext cx="4267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620-Engineering and Allied Relations</a:t>
            </a:r>
          </a:p>
          <a:p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621-Applied Physics Engineering</a:t>
            </a:r>
          </a:p>
          <a:p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622-Mining and related Engineering</a:t>
            </a:r>
          </a:p>
          <a:p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623-Military and </a:t>
            </a:r>
            <a:r>
              <a:rPr lang="en-US" b="1" dirty="0" smtClean="0">
                <a:solidFill>
                  <a:srgbClr val="0000FF"/>
                </a:solidFill>
                <a:latin typeface="Arial Black" pitchFamily="34" charset="0"/>
              </a:rPr>
              <a:t>Nautical </a:t>
            </a:r>
            <a:r>
              <a:rPr lang="en-US" b="1" dirty="0" err="1" smtClean="0">
                <a:solidFill>
                  <a:srgbClr val="0000FF"/>
                </a:solidFill>
                <a:latin typeface="Arial Black" pitchFamily="34" charset="0"/>
              </a:rPr>
              <a:t>Engg</a:t>
            </a:r>
            <a:endParaRPr lang="en-US" b="1" dirty="0">
              <a:solidFill>
                <a:srgbClr val="0000FF"/>
              </a:solidFill>
              <a:latin typeface="Arial Black" pitchFamily="34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624-Civil Engineering</a:t>
            </a:r>
          </a:p>
          <a:p>
            <a:r>
              <a:rPr lang="en-US" b="1" dirty="0">
                <a:solidFill>
                  <a:srgbClr val="0000FF"/>
                </a:solidFill>
                <a:latin typeface="Arial Black" pitchFamily="34" charset="0"/>
              </a:rPr>
              <a:t>625-Rail Road Engineering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67590" name="Straight Arrow Connector 7"/>
          <p:cNvCxnSpPr>
            <a:cxnSpLocks noChangeShapeType="1"/>
          </p:cNvCxnSpPr>
          <p:nvPr/>
        </p:nvCxnSpPr>
        <p:spPr bwMode="auto">
          <a:xfrm rot="10800000">
            <a:off x="5029200" y="5562600"/>
            <a:ext cx="2362200" cy="685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7591" name="TextBox 8"/>
          <p:cNvSpPr txBox="1">
            <a:spLocks noChangeArrowheads="1"/>
          </p:cNvSpPr>
          <p:nvPr/>
        </p:nvSpPr>
        <p:spPr bwMode="auto">
          <a:xfrm>
            <a:off x="3124200" y="5105400"/>
            <a:ext cx="2667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FF0066"/>
                </a:solidFill>
              </a:rPr>
              <a:t>Classification Number</a:t>
            </a:r>
          </a:p>
        </p:txBody>
      </p:sp>
      <p:sp>
        <p:nvSpPr>
          <p:cNvPr id="67592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Prescribed 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Text &amp; Reference Books</a:t>
            </a:r>
            <a:r>
              <a:rPr lang="en-US" sz="4400" b="1" dirty="0" smtClean="0">
                <a:solidFill>
                  <a:srgbClr val="FFFF00"/>
                </a:solidFill>
              </a:rPr>
              <a:t> </a:t>
            </a:r>
            <a:endParaRPr lang="en-US" sz="6600" b="1" dirty="0" smtClean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8439F-9459-4F39-8A41-81F367CF487F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35814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R-20 </a:t>
            </a:r>
            <a:r>
              <a:rPr lang="en-US" sz="3600" b="1" dirty="0" smtClean="0">
                <a:solidFill>
                  <a:srgbClr val="C00000"/>
                </a:solidFill>
              </a:rPr>
              <a:t>Syllabus</a:t>
            </a:r>
          </a:p>
          <a:p>
            <a:pPr algn="ctr"/>
            <a:r>
              <a:rPr lang="en-US" sz="3600" b="1" dirty="0" err="1" smtClean="0">
                <a:solidFill>
                  <a:srgbClr val="C00000"/>
                </a:solidFill>
              </a:rPr>
              <a:t>B.Tech</a:t>
            </a:r>
            <a:r>
              <a:rPr lang="en-US" sz="3600" b="1" dirty="0" smtClean="0">
                <a:solidFill>
                  <a:srgbClr val="C00000"/>
                </a:solidFill>
              </a:rPr>
              <a:t> I Year </a:t>
            </a:r>
            <a:r>
              <a:rPr lang="en-US" sz="3600" b="1" dirty="0" smtClean="0">
                <a:solidFill>
                  <a:srgbClr val="C00000"/>
                </a:solidFill>
              </a:rPr>
              <a:t>: </a:t>
            </a:r>
            <a:r>
              <a:rPr lang="en-US" sz="3600" b="1" dirty="0" smtClean="0">
                <a:solidFill>
                  <a:srgbClr val="C00000"/>
                </a:solidFill>
              </a:rPr>
              <a:t>2020-21       </a:t>
            </a:r>
            <a:r>
              <a:rPr lang="en-US" sz="1600" dirty="0" smtClean="0">
                <a:solidFill>
                  <a:srgbClr val="C00000"/>
                </a:solidFill>
              </a:rPr>
              <a:t>             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09800"/>
            <a:ext cx="2590800" cy="3886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6" name="Picture 3" descr="C:\Users\TKRCET LIBRARY\Desktop\i year tebx\JPG\scan0005-page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09800"/>
            <a:ext cx="3078336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667000" y="1524000"/>
            <a:ext cx="289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English Communication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48000" y="1524000"/>
            <a:ext cx="289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English Communication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14338" name="Picture 2" descr="C:\Users\TKRCET LIBRARY\Desktop\BOOKS\BOOKS\English\Effective Technical Communic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48" y="2133601"/>
            <a:ext cx="2995627" cy="381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4339" name="Picture 3" descr="C:\Users\TKRCET LIBRARY\Desktop\BOOKS\BOOKS\English\English Gramm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133600"/>
            <a:ext cx="2916238" cy="381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79875" name="Picture 5" descr="C:\Users\TKRCET LIBRARY\Desktop\B.Tech\B.Tech\Maths\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057400"/>
            <a:ext cx="3314700" cy="41148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9876" name="Picture 6" descr="C:\Users\TKRCET LIBRARY\Desktop\B.Tech\B.Tech\Maths\Engg.Mathamatic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057400"/>
            <a:ext cx="3200400" cy="41148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79877" name="TextBox 5"/>
          <p:cNvSpPr txBox="1">
            <a:spLocks noChangeArrowheads="1"/>
          </p:cNvSpPr>
          <p:nvPr/>
        </p:nvSpPr>
        <p:spPr bwMode="auto">
          <a:xfrm>
            <a:off x="2133600" y="1371600"/>
            <a:ext cx="487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0000"/>
                </a:solidFill>
              </a:rPr>
              <a:t>Engineering </a:t>
            </a:r>
            <a:r>
              <a:rPr lang="en-US" sz="1800" b="1" dirty="0">
                <a:solidFill>
                  <a:srgbClr val="FF0000"/>
                </a:solidFill>
              </a:rPr>
              <a:t>Mathematics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0899" name="Picture 2" descr="C:\Users\TKRCET LIBRARY\Desktop\B.Tech\B.Tech\Maths\M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828800"/>
            <a:ext cx="3265488" cy="4343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0900" name="Picture 3" descr="C:\Users\TKRCET LIBRARY\Desktop\B.Tech\B.Tech\Mathematical Metho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828800"/>
            <a:ext cx="3124200" cy="4267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0901" name="TextBox 4"/>
          <p:cNvSpPr txBox="1">
            <a:spLocks noChangeArrowheads="1"/>
          </p:cNvSpPr>
          <p:nvPr/>
        </p:nvSpPr>
        <p:spPr bwMode="auto">
          <a:xfrm>
            <a:off x="2819400" y="14478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Mathematics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80901" name="TextBox 4"/>
          <p:cNvSpPr txBox="1">
            <a:spLocks noChangeArrowheads="1"/>
          </p:cNvSpPr>
          <p:nvPr/>
        </p:nvSpPr>
        <p:spPr bwMode="auto">
          <a:xfrm>
            <a:off x="2819400" y="14478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Mathematics</a:t>
            </a:r>
          </a:p>
        </p:txBody>
      </p:sp>
      <p:pic>
        <p:nvPicPr>
          <p:cNvPr id="3076" name="Picture 4" descr="C:\Users\TKRCET LIBRARY\Desktop\BOOKS\BOOKS\maths\Engineering Mathemati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81200"/>
            <a:ext cx="28956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3077" name="Picture 5" descr="C:\Users\TKRCET LIBRARY\Desktop\BOOKS\BOOKS\maths\Enginewering Mathemati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981200"/>
            <a:ext cx="29718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1923" name="Picture 2" descr="C:\Users\TKRCET LIBRARY\Desktop\B.Tech\B.Tech\Physics\Engg. ph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752600"/>
            <a:ext cx="3124200" cy="4343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1924" name="Picture 3" descr="C:\Users\TKRCET LIBRARY\Desktop\B.Tech\B.Tech\Physics\Engg.Physic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828800"/>
            <a:ext cx="3124200" cy="4267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1925" name="TextBox 4"/>
          <p:cNvSpPr txBox="1">
            <a:spLocks noChangeArrowheads="1"/>
          </p:cNvSpPr>
          <p:nvPr/>
        </p:nvSpPr>
        <p:spPr bwMode="auto">
          <a:xfrm>
            <a:off x="2895600" y="13716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Physics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2947" name="Picture 2" descr="C:\Users\TKRCET LIBRARY\Desktop\B.Tech\B.Tech\Physics\ph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2987675" cy="3962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2948" name="TextBox 3"/>
          <p:cNvSpPr txBox="1">
            <a:spLocks noChangeArrowheads="1"/>
          </p:cNvSpPr>
          <p:nvPr/>
        </p:nvSpPr>
        <p:spPr bwMode="auto">
          <a:xfrm>
            <a:off x="2971800" y="15240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Physics</a:t>
            </a:r>
          </a:p>
        </p:txBody>
      </p:sp>
      <p:pic>
        <p:nvPicPr>
          <p:cNvPr id="4098" name="Picture 2" descr="C:\Users\TKRCET LIBRARY\Desktop\BOOKS\BOOKS\Physics\Engg Physi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057400"/>
            <a:ext cx="3048000" cy="391001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C:\Users\TKRCET LIBRARY\Desktop\i year tebx\JPG\scan0003-page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05000"/>
            <a:ext cx="3276600" cy="40420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22883" name="Picture 3" descr="C:\Users\TKRCET LIBRARY\Desktop\i year tebx\JPG\scan0007-page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981200"/>
            <a:ext cx="3132094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4572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971800" y="14478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Physics</a:t>
            </a: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4572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76600" y="1371600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Engineering Physics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TKRCET LIBRARY\Desktop\BOOKS\BOOKS\Physics\Engineering Physi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05000"/>
            <a:ext cx="2910863" cy="39990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5123" name="Picture 3" descr="C:\Users\TKRCET LIBRARY\Desktop\BOOKS\BOOKS\Physics\MOdern Engg Physi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905000"/>
            <a:ext cx="3088842" cy="41268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3971" name="Picture 2" descr="C:\Users\TKRCET LIBRARY\Desktop\B.Tech\B.Tech\Chemistry\chem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3163888" cy="41148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3972" name="Picture 3" descr="C:\Users\TKRCET LIBRARY\Desktop\B.Tech\B.Tech\Chemistry\chem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057400"/>
            <a:ext cx="3276600" cy="40386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3973" name="TextBox 4"/>
          <p:cNvSpPr txBox="1">
            <a:spLocks noChangeArrowheads="1"/>
          </p:cNvSpPr>
          <p:nvPr/>
        </p:nvSpPr>
        <p:spPr bwMode="auto">
          <a:xfrm>
            <a:off x="2971800" y="1524000"/>
            <a:ext cx="289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Chemistry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4995" name="Picture 2" descr="C:\Users\TKRCET LIBRARY\Desktop\B.Tech\B.Tech\Chemistry\Engg.Chemist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3106738" cy="41148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505200" y="14478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Chemistry</a:t>
            </a:r>
          </a:p>
        </p:txBody>
      </p:sp>
      <p:pic>
        <p:nvPicPr>
          <p:cNvPr id="5" name="Picture 4" descr="C:\Users\TKRCET LIBRARY\Desktop\i year tebx\JPG\scan0002-page-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05000"/>
            <a:ext cx="3385089" cy="4114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505200" y="14478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Chemistry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2743200" cy="34290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6146" name="Picture 2" descr="C:\Users\TKRCET LIBRARY\Desktop\BOOKS\BOOKS\Engg Chemistry\Engineering chemistry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209800"/>
            <a:ext cx="2732088" cy="3505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6019" name="Picture 2" descr="C:\Users\TKRCET LIBRARY\Desktop\B.Tech\B.Tech\Drawing\Drwng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81200"/>
            <a:ext cx="2976563" cy="420052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6020" name="Picture 3" descr="C:\Users\TKRCET LIBRARY\Desktop\B.Tech\B.Tech\Drawing\Engg.Draw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81200"/>
            <a:ext cx="2895600" cy="41910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6021" name="Text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</a:t>
            </a:r>
            <a:r>
              <a:rPr lang="en-US" sz="1800" b="1" dirty="0" smtClean="0">
                <a:solidFill>
                  <a:srgbClr val="FF0000"/>
                </a:solidFill>
              </a:rPr>
              <a:t>Drawing / Graphics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9" name="Picture 3" descr="C:\Users\TKRCET LIBRARY\Desktop\i year tebx\JPG\scan0001-page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81200"/>
            <a:ext cx="2931094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5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194" name="Picture 2" descr="C:\Users\TKRCET LIBRARY\Desktop\BOOKS\BOOKS\Engg Drawing\Engineering Drawing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981200"/>
            <a:ext cx="2658746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90800" y="14478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</a:t>
            </a:r>
            <a:r>
              <a:rPr lang="en-US" sz="1800" b="1" dirty="0" smtClean="0">
                <a:solidFill>
                  <a:srgbClr val="FF0000"/>
                </a:solidFill>
              </a:rPr>
              <a:t>Drawing / Graphics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1026" name="Picture 2" descr="C:\Users\mamatha\Downloads\scan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0"/>
            <a:ext cx="3093265" cy="40385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27" name="Picture 3" descr="C:\Users\mamatha\Downloads\scan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905001"/>
            <a:ext cx="3124201" cy="4038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</a:t>
            </a:r>
            <a:r>
              <a:rPr lang="en-US" sz="1800" b="1" dirty="0" smtClean="0">
                <a:solidFill>
                  <a:srgbClr val="FF0000"/>
                </a:solidFill>
              </a:rPr>
              <a:t>Drawing / Graphics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8067" name="Picture 2" descr="C:\Users\TKRCET LIBRARY\Desktop\B.Tech\B.Tech\EDC\EDC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05000"/>
            <a:ext cx="2974975" cy="4284663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8068" name="Picture 3" descr="C:\Users\TKRCET LIBRARY\Desktop\B.Tech\B.Tech\EDC\ED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905000"/>
            <a:ext cx="2971800" cy="4267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8069" name="TextBox 4"/>
          <p:cNvSpPr txBox="1">
            <a:spLocks noChangeArrowheads="1"/>
          </p:cNvSpPr>
          <p:nvPr/>
        </p:nvSpPr>
        <p:spPr bwMode="auto">
          <a:xfrm>
            <a:off x="2743200" y="14478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Electronic Devices and Circuits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7043" name="Picture 2" descr="C:\Users\TKRCET LIBRARY\Desktop\B.Tech\B.Tech\computer\C &amp; 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81200"/>
            <a:ext cx="3048000" cy="41148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7044" name="Picture 3" descr="C:\Users\TKRCET LIBRARY\Desktop\B.Tech\B.Tech\computer\Computer Programm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981200"/>
            <a:ext cx="2667000" cy="41148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7045" name="TextBox 4"/>
          <p:cNvSpPr txBox="1">
            <a:spLocks noChangeArrowheads="1"/>
          </p:cNvSpPr>
          <p:nvPr/>
        </p:nvSpPr>
        <p:spPr bwMode="auto">
          <a:xfrm>
            <a:off x="3352800" y="1447800"/>
            <a:ext cx="304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Computer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87045" name="TextBox 4"/>
          <p:cNvSpPr txBox="1">
            <a:spLocks noChangeArrowheads="1"/>
          </p:cNvSpPr>
          <p:nvPr/>
        </p:nvSpPr>
        <p:spPr bwMode="auto">
          <a:xfrm>
            <a:off x="3352800" y="1447800"/>
            <a:ext cx="304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Computer Programming</a:t>
            </a:r>
          </a:p>
        </p:txBody>
      </p:sp>
      <p:pic>
        <p:nvPicPr>
          <p:cNvPr id="10242" name="Picture 2" descr="C:\Users\TKRCET LIBRARY\Desktop\BOOKS\BOOKS\Datastructures\Data Structures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0"/>
            <a:ext cx="28956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0243" name="Picture 3" descr="C:\Users\TKRCET LIBRARY\Desktop\BOOKS\BOOKS\Datastructures\Data Structures 3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905000"/>
            <a:ext cx="28194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87045" name="TextBox 4"/>
          <p:cNvSpPr txBox="1">
            <a:spLocks noChangeArrowheads="1"/>
          </p:cNvSpPr>
          <p:nvPr/>
        </p:nvSpPr>
        <p:spPr bwMode="auto">
          <a:xfrm>
            <a:off x="3352800" y="1447800"/>
            <a:ext cx="304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Computer Programming</a:t>
            </a:r>
          </a:p>
        </p:txBody>
      </p:sp>
      <p:pic>
        <p:nvPicPr>
          <p:cNvPr id="11266" name="Picture 2" descr="C:\Users\TKRCET LIBRARY\Desktop\BOOKS\BOOKS\Datastructures\Data Structures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0"/>
            <a:ext cx="28956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1267" name="Picture 3" descr="C:\Users\TKRCET LIBRARY\Desktop\BOOKS\BOOKS\Datastructures\Datastructures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905001"/>
            <a:ext cx="30480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89091" name="Picture 2" descr="C:\Users\TKRCET LIBRARY\Desktop\B.Tech\B.Tech\MEchanics\Engg.Mechanic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05000"/>
            <a:ext cx="3124200" cy="4267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9092" name="Picture 3" descr="C:\Users\TKRCET LIBRARY\Desktop\B.Tech\B.Tech\MEchanics\mech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05000"/>
            <a:ext cx="3051175" cy="4267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9093" name="TextBox 4"/>
          <p:cNvSpPr txBox="1">
            <a:spLocks noChangeArrowheads="1"/>
          </p:cNvSpPr>
          <p:nvPr/>
        </p:nvSpPr>
        <p:spPr bwMode="auto">
          <a:xfrm>
            <a:off x="3352800" y="1447800"/>
            <a:ext cx="289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Engineering Mechanics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:\Users\TKRCET LIBRARY\Desktop\i year tebx\JPG\scan0008-page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05000"/>
            <a:ext cx="2971800" cy="4191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48000" y="1447800"/>
            <a:ext cx="289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Engineering Mechanics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12290" name="Picture 2" descr="C:\Users\TKRCET LIBRARY\Desktop\BOOKS\BOOKS\Engg Mechanics\Engineering Mechanics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981201"/>
            <a:ext cx="3352800" cy="4038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71800" y="1447800"/>
            <a:ext cx="289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Engineering Mechanics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TKRCET LIBRARY\Desktop\BOOKS\BOOKS\Engg Mechanics\Engineering Mechanics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966" y="1905000"/>
            <a:ext cx="2789671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3315" name="Picture 3" descr="C:\Users\TKRCET LIBRARY\Desktop\BOOKS\BOOKS\Engg Mechanics\Engineering mechani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05001"/>
            <a:ext cx="2971800" cy="4038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90115" name="Picture 2" descr="C:\Users\TKRCET LIBRARY\Desktop\B.Tech\B.Tech\BEE\Basic Concepts of Electrical Eng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2944813" cy="41910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0116" name="Picture 3" descr="C:\Users\TKRCET LIBRARY\Desktop\B.Tech\B.Tech\BEE\BE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05000"/>
            <a:ext cx="3127375" cy="41910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90117" name="TextBox 4"/>
          <p:cNvSpPr txBox="1">
            <a:spLocks noChangeArrowheads="1"/>
          </p:cNvSpPr>
          <p:nvPr/>
        </p:nvSpPr>
        <p:spPr bwMode="auto">
          <a:xfrm>
            <a:off x="2895600" y="1447800"/>
            <a:ext cx="373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Basic Electrical Engineering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92163" name="Picture 2" descr="C:\Users\TKRCET LIBRARY\Desktop\B.Tech\B.Tech\Network Analy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905000"/>
            <a:ext cx="3048000" cy="425767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2164" name="Picture 3" descr="C:\Users\TKRCET LIBRARY\Desktop\B.Tech\B.Tech\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1" y="1905000"/>
            <a:ext cx="3124200" cy="42672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92165" name="TextBox 5"/>
          <p:cNvSpPr txBox="1">
            <a:spLocks noChangeArrowheads="1"/>
          </p:cNvSpPr>
          <p:nvPr/>
        </p:nvSpPr>
        <p:spPr bwMode="auto">
          <a:xfrm>
            <a:off x="2819400" y="1447800"/>
            <a:ext cx="373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Basic Electrical Engineering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:\Users\TKRCET LIBRARY\Desktop\i year tebx\JPG\scan0004-page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81200"/>
            <a:ext cx="30480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23907" name="Picture 3" descr="C:\Users\TKRCET LIBRARY\Desktop\i year tebx\JPG\scan0006-page-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981200"/>
            <a:ext cx="3276600" cy="39624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05000" y="1447800"/>
            <a:ext cx="518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Basic Electrical and Electronics Engineering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     </a:t>
            </a:r>
            <a:r>
              <a:rPr lang="en-US" sz="3600" b="1" dirty="0" smtClean="0">
                <a:solidFill>
                  <a:srgbClr val="FFFF00"/>
                </a:solidFill>
              </a:rPr>
              <a:t>       </a:t>
            </a:r>
            <a:r>
              <a:rPr lang="en-US" sz="4400" b="1" dirty="0" smtClean="0">
                <a:solidFill>
                  <a:srgbClr val="FFFF00"/>
                </a:solidFill>
              </a:rPr>
              <a:t>Question Papers </a:t>
            </a:r>
            <a:endParaRPr lang="en-US" sz="6600" b="1" dirty="0" smtClean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8439F-9459-4F39-8A41-81F367CF487F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3581400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Hard &amp; Soft Copies</a:t>
            </a:r>
          </a:p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 Regular &amp; </a:t>
            </a:r>
            <a:r>
              <a:rPr lang="en-US" sz="4000" b="1" dirty="0" smtClean="0">
                <a:solidFill>
                  <a:srgbClr val="C00000"/>
                </a:solidFill>
              </a:rPr>
              <a:t>Supply</a:t>
            </a:r>
          </a:p>
          <a:p>
            <a:pPr algn="ctr"/>
            <a:r>
              <a:rPr lang="en-US" sz="2000" b="1" dirty="0" smtClean="0">
                <a:solidFill>
                  <a:srgbClr val="9933FF"/>
                </a:solidFill>
              </a:rPr>
              <a:t>Soft copy available at Digital Library</a:t>
            </a:r>
            <a:endParaRPr lang="en-US" sz="2000" b="1" dirty="0" smtClean="0">
              <a:solidFill>
                <a:srgbClr val="9933FF"/>
              </a:solidFill>
            </a:endParaRP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                       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amatha\Downloads\scan0002 (1)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54455" y="1600199"/>
            <a:ext cx="2915122" cy="4088743"/>
          </a:xfrm>
          <a:prstGeom prst="rect">
            <a:avLst/>
          </a:prstGeom>
          <a:noFill/>
          <a:ln>
            <a:solidFill>
              <a:srgbClr val="CC00FF"/>
            </a:solidFill>
          </a:ln>
        </p:spPr>
      </p:pic>
      <p:pic>
        <p:nvPicPr>
          <p:cNvPr id="6" name="Picture 2" descr="C:\Users\mamatha\Downloads\scan0001 (1)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29200" y="1693085"/>
            <a:ext cx="2971800" cy="3998871"/>
          </a:xfrm>
          <a:prstGeom prst="rect">
            <a:avLst/>
          </a:prstGeom>
          <a:noFill/>
          <a:ln>
            <a:solidFill>
              <a:srgbClr val="CC00FF"/>
            </a:solidFill>
          </a:ln>
        </p:spPr>
      </p:pic>
      <p:sp>
        <p:nvSpPr>
          <p:cNvPr id="9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609600" y="1447800"/>
            <a:ext cx="38100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Security Measures :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57200" y="2590800"/>
            <a:ext cx="7315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rgbClr val="0000FF"/>
                </a:solidFill>
                <a:latin typeface="AmerType Md BT" pitchFamily="18" charset="0"/>
              </a:rPr>
              <a:t>       </a:t>
            </a:r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“CCTV Network(Surveillance) has  been fixed in all areas of the Central Library to avoid book theft and other malpractices. The entire Library is arranged WEB Cameras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”. </a:t>
            </a:r>
            <a:endParaRPr lang="en-US" sz="28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3316" name="WordArt 6"/>
          <p:cNvSpPr>
            <a:spLocks noChangeArrowheads="1" noChangeShapeType="1" noTextEdit="1"/>
          </p:cNvSpPr>
          <p:nvPr/>
        </p:nvSpPr>
        <p:spPr bwMode="auto">
          <a:xfrm>
            <a:off x="5105400" y="381000"/>
            <a:ext cx="3200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13317" name="AutoShape 2" descr="Image result for photos for library vision"/>
          <p:cNvSpPr>
            <a:spLocks noChangeAspect="1" noChangeArrowheads="1"/>
          </p:cNvSpPr>
          <p:nvPr/>
        </p:nvSpPr>
        <p:spPr bwMode="auto">
          <a:xfrm>
            <a:off x="149225" y="-5715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AutoShape 4" descr="Image result for photos for library vision"/>
          <p:cNvSpPr>
            <a:spLocks noChangeAspect="1" noChangeArrowheads="1"/>
          </p:cNvSpPr>
          <p:nvPr/>
        </p:nvSpPr>
        <p:spPr bwMode="auto">
          <a:xfrm>
            <a:off x="149225" y="-5715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AutoShape 6" descr="Image result for photos for library vision"/>
          <p:cNvSpPr>
            <a:spLocks noChangeAspect="1" noChangeArrowheads="1"/>
          </p:cNvSpPr>
          <p:nvPr/>
        </p:nvSpPr>
        <p:spPr bwMode="auto">
          <a:xfrm>
            <a:off x="149225" y="-5715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146" name="Picture 2" descr="C:\Users\mamatha\Desktop\orientationjournals\cctvbullet-camera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05601" y="1524000"/>
            <a:ext cx="1452948" cy="1143000"/>
          </a:xfrm>
          <a:prstGeom prst="rect">
            <a:avLst/>
          </a:prstGeom>
          <a:noFill/>
        </p:spPr>
      </p:pic>
      <p:pic>
        <p:nvPicPr>
          <p:cNvPr id="6147" name="Picture 3" descr="C:\Users\mamatha\Desktop\orientationjournals\cctvcame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4400550"/>
            <a:ext cx="2057400" cy="1771650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48768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3600"/>
            <a:ext cx="7772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00FF"/>
                </a:solidFill>
              </a:rPr>
              <a:t>Please keep your belongings like Bags, Water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  bottles etc.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CC00FF"/>
                </a:solidFill>
              </a:rPr>
              <a:t>Don’t leave your valuables.</a:t>
            </a:r>
          </a:p>
          <a:p>
            <a:r>
              <a:rPr lang="en-US" sz="2400" dirty="0" smtClean="0">
                <a:solidFill>
                  <a:srgbClr val="CC00FF"/>
                </a:solidFill>
              </a:rPr>
              <a:t>       </a:t>
            </a:r>
            <a:r>
              <a:rPr lang="en-US" sz="2400" dirty="0" err="1" smtClean="0">
                <a:solidFill>
                  <a:srgbClr val="CC00FF"/>
                </a:solidFill>
              </a:rPr>
              <a:t>Eg</a:t>
            </a:r>
            <a:r>
              <a:rPr lang="en-US" sz="2400" dirty="0" smtClean="0">
                <a:solidFill>
                  <a:srgbClr val="CC00FF"/>
                </a:solidFill>
              </a:rPr>
              <a:t>: Purse / Pouch, Mobiles and Laptop etc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solidFill>
                <a:srgbClr val="0000FF"/>
              </a:solidFill>
            </a:endParaRPr>
          </a:p>
          <a:p>
            <a:pPr algn="ctr"/>
            <a:r>
              <a:rPr lang="en-US" sz="2400" dirty="0" smtClean="0">
                <a:solidFill>
                  <a:srgbClr val="FF0066"/>
                </a:solidFill>
              </a:rPr>
              <a:t>The college authorities will not be responsible for the </a:t>
            </a:r>
          </a:p>
          <a:p>
            <a:pPr algn="ctr"/>
            <a:r>
              <a:rPr lang="en-US" sz="2400" dirty="0" smtClean="0">
                <a:solidFill>
                  <a:srgbClr val="FF0066"/>
                </a:solidFill>
              </a:rPr>
              <a:t>  loss if any.</a:t>
            </a:r>
            <a:endParaRPr lang="en-US" dirty="0" smtClean="0">
              <a:solidFill>
                <a:srgbClr val="FF0066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762000" y="1524000"/>
            <a:ext cx="3810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Property Counter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72707" name="TextBox 4"/>
          <p:cNvSpPr txBox="1">
            <a:spLocks noChangeArrowheads="1"/>
          </p:cNvSpPr>
          <p:nvPr/>
        </p:nvSpPr>
        <p:spPr bwMode="auto">
          <a:xfrm>
            <a:off x="381000" y="1752600"/>
            <a:ext cx="86106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>
                <a:solidFill>
                  <a:srgbClr val="0000FF"/>
                </a:solidFill>
                <a:latin typeface="+mj-lt"/>
              </a:rPr>
              <a:t>ID card </a:t>
            </a: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is Compulsory for getting access to the library and  </a:t>
            </a:r>
            <a:r>
              <a:rPr lang="en-US" sz="2100" b="1" dirty="0">
                <a:solidFill>
                  <a:srgbClr val="0000FF"/>
                </a:solidFill>
                <a:latin typeface="+mj-lt"/>
              </a:rPr>
              <a:t>shown at the Library </a:t>
            </a: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checkpoint.</a:t>
            </a:r>
            <a:endParaRPr lang="en-US" sz="2100" b="1" dirty="0">
              <a:solidFill>
                <a:srgbClr val="0000FF"/>
              </a:solidFill>
              <a:latin typeface="+mj-lt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No personal belongings allowed inside the library.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 smtClean="0">
                <a:solidFill>
                  <a:srgbClr val="FF0000"/>
                </a:solidFill>
                <a:latin typeface="+mj-lt"/>
              </a:rPr>
              <a:t>Silence to be maintained in the library.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No discussion permitted inside the library.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Membership should be done to become a library member prior to using the library resources.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 smtClean="0">
                <a:solidFill>
                  <a:srgbClr val="FF0000"/>
                </a:solidFill>
                <a:latin typeface="+mj-lt"/>
              </a:rPr>
              <a:t>Text books, printed materials and issued books are not allowed to be taken inside the library.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Documents taken out of the shelves must be left on the table. Replacing the documents on shelves by users is not  encouraged as the documents may get misplaced.</a:t>
            </a:r>
            <a:r>
              <a:rPr lang="en-US" sz="100" b="1" dirty="0" smtClean="0">
                <a:solidFill>
                  <a:srgbClr val="0000FF"/>
                </a:solidFill>
                <a:latin typeface="+mj-lt"/>
              </a:rPr>
              <a:t>								                                     </a:t>
            </a:r>
            <a:r>
              <a:rPr lang="en-US" sz="2000" b="1" dirty="0" smtClean="0">
                <a:solidFill>
                  <a:srgbClr val="0000FF"/>
                </a:solidFill>
                <a:latin typeface="+mj-lt"/>
              </a:rPr>
              <a:t>             (…Contd..)</a:t>
            </a:r>
            <a:endParaRPr lang="en-US" b="1" dirty="0">
              <a:latin typeface="+mj-lt"/>
            </a:endParaRPr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457200" y="1371600"/>
            <a:ext cx="35814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Rules 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73731" name="TextBox 4"/>
          <p:cNvSpPr txBox="1">
            <a:spLocks noChangeArrowheads="1"/>
          </p:cNvSpPr>
          <p:nvPr/>
        </p:nvSpPr>
        <p:spPr bwMode="auto">
          <a:xfrm>
            <a:off x="533400" y="1447800"/>
            <a:ext cx="8229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8.Using Mobile phones and audio instruments with or without     </a:t>
            </a:r>
          </a:p>
          <a:p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   speaker or headphone is strictly prohibited in the library   </a:t>
            </a:r>
          </a:p>
          <a:p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   premises.</a:t>
            </a: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r>
              <a:rPr lang="en-US" sz="2100" b="1" dirty="0" smtClean="0">
                <a:solidFill>
                  <a:srgbClr val="FF0000"/>
                </a:solidFill>
                <a:latin typeface="+mj-lt"/>
              </a:rPr>
              <a:t>9.Show the books and other materials which are being taken </a:t>
            </a:r>
          </a:p>
          <a:p>
            <a:r>
              <a:rPr lang="en-US" sz="2100" b="1" dirty="0" smtClean="0">
                <a:solidFill>
                  <a:srgbClr val="FF0000"/>
                </a:solidFill>
                <a:latin typeface="+mj-lt"/>
              </a:rPr>
              <a:t>   out of the library to the staff at the entrance counter.  </a:t>
            </a: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10.Library Borrower cards are not transferable. The borrower is </a:t>
            </a:r>
          </a:p>
          <a:p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     responsible for the books borrowed on his / her card.</a:t>
            </a: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0000FF"/>
              </a:solidFill>
            </a:endParaRP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0000FF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0000FF"/>
                </a:solidFill>
              </a:rPr>
              <a:t>11.The books shall be issued to students for 14 days after </a:t>
            </a: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0000FF"/>
                </a:solidFill>
              </a:rPr>
              <a:t>     which the same must be returned.</a:t>
            </a: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FF0000"/>
                </a:solidFill>
              </a:rPr>
              <a:t>12.If the books are not returned on the due date, an overdue  </a:t>
            </a: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FF0000"/>
                </a:solidFill>
              </a:rPr>
              <a:t>     charge @ Rs 1 per book per day will be charged for the   </a:t>
            </a: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FF0000"/>
                </a:solidFill>
              </a:rPr>
              <a:t>     period, the books are kept beyond the due date.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00FF"/>
                </a:solidFill>
              </a:rPr>
              <a:t>                                                                                           (…Contd..)</a:t>
            </a:r>
            <a:endParaRPr lang="en-US" sz="20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73731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822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endParaRPr lang="en-US" sz="28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1600200"/>
            <a:ext cx="7848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13.Books will be reissued for not more than two times. After   </a:t>
            </a:r>
          </a:p>
          <a:p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     that the borrower must return the books.</a:t>
            </a: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14.Reference books, Journals / Periodicals, Magazines / </a:t>
            </a:r>
          </a:p>
          <a:p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     newspapers and other documents declared “For </a:t>
            </a:r>
          </a:p>
          <a:p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     Reference only” by the library will not be issued  </a:t>
            </a: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r>
              <a:rPr lang="en-US" sz="2100" b="1" dirty="0" smtClean="0">
                <a:solidFill>
                  <a:srgbClr val="FF0000"/>
                </a:solidFill>
                <a:latin typeface="+mj-lt"/>
              </a:rPr>
              <a:t>15.A Book Bank facility is available for all the students</a:t>
            </a: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FF0000"/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CC00FF"/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16.Suggestions on all aspects of library services are </a:t>
            </a: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CC00FF"/>
                </a:solidFill>
                <a:latin typeface="+mj-lt"/>
              </a:rPr>
              <a:t>     welcome.</a:t>
            </a: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0000FF"/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endParaRPr lang="en-US" sz="100" b="1" dirty="0" smtClean="0">
              <a:solidFill>
                <a:srgbClr val="0000FF"/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17.Keep the Library clean </a:t>
            </a: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and </a:t>
            </a:r>
            <a:r>
              <a:rPr lang="en-US" sz="2100" b="1" dirty="0" smtClean="0">
                <a:solidFill>
                  <a:srgbClr val="0000FF"/>
                </a:solidFill>
                <a:latin typeface="+mj-lt"/>
              </a:rPr>
              <a:t>neat.         </a:t>
            </a: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0"/>
            <a:ext cx="8153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>
              <a:solidFill>
                <a:srgbClr val="C00000"/>
              </a:solidFill>
            </a:endParaRPr>
          </a:p>
          <a:p>
            <a:pPr algn="ctr"/>
            <a:endParaRPr lang="en-US" sz="3200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Every thing in the library has a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 special place.</a:t>
            </a:r>
          </a:p>
          <a:p>
            <a:pPr marL="0" lvl="3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9933FF"/>
                </a:solidFill>
                <a:latin typeface="+mj-lt"/>
              </a:rPr>
              <a:t>Please don’t put Books in the wrong  </a:t>
            </a:r>
          </a:p>
          <a:p>
            <a:r>
              <a:rPr lang="en-US" sz="2800" dirty="0" smtClean="0">
                <a:solidFill>
                  <a:srgbClr val="9933FF"/>
                </a:solidFill>
                <a:latin typeface="+mj-lt"/>
              </a:rPr>
              <a:t>  place.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FF0066"/>
                </a:solidFill>
                <a:latin typeface="+mj-lt"/>
              </a:rPr>
              <a:t>If  you Don’t know where it goes put it on </a:t>
            </a:r>
          </a:p>
          <a:p>
            <a:r>
              <a:rPr lang="en-US" sz="2800" dirty="0" smtClean="0">
                <a:solidFill>
                  <a:srgbClr val="FF0066"/>
                </a:solidFill>
                <a:latin typeface="+mj-lt"/>
              </a:rPr>
              <a:t>  the return cart. 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                      </a:t>
            </a:r>
            <a:r>
              <a:rPr lang="en-US" sz="2800" i="1" dirty="0" smtClean="0">
                <a:solidFill>
                  <a:srgbClr val="0000FF"/>
                </a:solidFill>
                <a:latin typeface="+mj-lt"/>
              </a:rPr>
              <a:t>Always maintain Silence.  </a:t>
            </a:r>
            <a:endParaRPr lang="en-US" sz="2800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4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  <p:sp>
        <p:nvSpPr>
          <p:cNvPr id="6" name="WordArt 13"/>
          <p:cNvSpPr>
            <a:spLocks noChangeArrowheads="1" noChangeShapeType="1" noTextEdit="1"/>
          </p:cNvSpPr>
          <p:nvPr/>
        </p:nvSpPr>
        <p:spPr bwMode="auto">
          <a:xfrm>
            <a:off x="609600" y="1676400"/>
            <a:ext cx="3048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Keep it Neat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2286000"/>
            <a:ext cx="7848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82575"/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We have part of the suggestion Box at the Library entrance. All Library users </a:t>
            </a:r>
            <a:r>
              <a:rPr lang="en-US" sz="3200" b="1" dirty="0" smtClean="0">
                <a:solidFill>
                  <a:srgbClr val="CC00FF"/>
                </a:solidFill>
              </a:rPr>
              <a:t>Please drop your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</a:rPr>
              <a:t>valuable suggestions at any time.</a:t>
            </a:r>
          </a:p>
        </p:txBody>
      </p:sp>
      <p:sp>
        <p:nvSpPr>
          <p:cNvPr id="3" name="WordArt 13"/>
          <p:cNvSpPr>
            <a:spLocks noChangeArrowheads="1" noChangeShapeType="1" noTextEdit="1"/>
          </p:cNvSpPr>
          <p:nvPr/>
        </p:nvSpPr>
        <p:spPr bwMode="auto">
          <a:xfrm>
            <a:off x="533400" y="1371600"/>
            <a:ext cx="2895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D Bockloo"/>
              </a:rPr>
              <a:t>Suggestions</a:t>
            </a:r>
            <a:endParaRPr lang="en-US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D Bockloo"/>
            </a:endParaRPr>
          </a:p>
        </p:txBody>
      </p:sp>
      <p:sp>
        <p:nvSpPr>
          <p:cNvPr id="6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          </a:t>
            </a:r>
            <a:r>
              <a:rPr lang="en-US" sz="5400" b="1" dirty="0" smtClean="0">
                <a:solidFill>
                  <a:srgbClr val="FFFF00"/>
                </a:solidFill>
              </a:rPr>
              <a:t>PHOTO GALLARY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D8439F-9459-4F39-8A41-81F367CF487F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1026" name="Picture 2" descr="C:\Users\KISHOREREDDY\Desktop\ppt purpose photoes\main g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3505200" cy="1905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27" name="Picture 3" descr="C:\Users\KISHOREREDDY\Desktop\ppt purpose photoes\Duplex view righ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47800"/>
            <a:ext cx="3429000" cy="1828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28" name="Picture 4" descr="C:\Users\KISHOREREDDY\Desktop\ppt purpose photoes\IMG_20150416_1138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962400"/>
            <a:ext cx="3429000" cy="1828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29" name="Picture 5" descr="C:\Users\KISHOREREDDY\Desktop\ppt purpose photoes\Stock area student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962400"/>
            <a:ext cx="3429000" cy="1828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447800" y="34290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Entrance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34290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Inner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586740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Reading Hall -I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5867400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Circulation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  <p:pic>
        <p:nvPicPr>
          <p:cNvPr id="12" name="Picture 6" descr="C:\Users\KISHOREREDDY\Desktop\ppt purpose photoes\Book bank student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0" y="3886200"/>
            <a:ext cx="3657600" cy="1981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2054" name="Picture 6" descr="C:\Users\KISHOREREDDY\Desktop\ppt purpose photoes\Book bank student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1447801"/>
            <a:ext cx="3657600" cy="1981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5" name="Picture 7" descr="C:\Users\KISHOREREDDY\Desktop\ppt purpose photoes\DSC_8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3810000" cy="205739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6" name="Picture 8" descr="C:\Users\KISHOREREDDY\Desktop\ppt purpose photoes\Book Ban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962400"/>
            <a:ext cx="3581400" cy="1981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7" name="Picture 9" descr="C:\Users\KISHOREREDDY\Desktop\ppt purpose photoes\IMG_20141211_1136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886200"/>
            <a:ext cx="3733800" cy="2057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219200" y="35052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Reference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35052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Periodicals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59436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Book Bank - I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2600" y="59436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Book Bank - II</a:t>
            </a:r>
          </a:p>
          <a:p>
            <a:pPr algn="ctr"/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pic>
        <p:nvPicPr>
          <p:cNvPr id="12" name="Picture 5" descr="C:\Users\mamatha\Desktop\Works\website photos\DSC_01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1447800"/>
            <a:ext cx="3657600" cy="201506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3" name="Picture 4" descr="C:\Users\mamatha\Desktop\Works\website photos\IMG_20150416_1145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1447800"/>
            <a:ext cx="3810000" cy="2057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pic>
        <p:nvPicPr>
          <p:cNvPr id="3" name="Picture 2" descr="C:\Users\mamatha\Desktop\Works\lib Photos\selected photos\lib photos\DSC_0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3733800" cy="1828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2050" name="Picture 2" descr="C:\Users\mamatha\Desktop\photos\DSC_0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852862"/>
            <a:ext cx="3733800" cy="201453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28" name="Picture 4" descr="C:\Users\mamatha\Desktop\photos\DSCF95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886200"/>
            <a:ext cx="3505200" cy="1981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76400" y="34290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Digital Library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943600"/>
            <a:ext cx="243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Digital Library 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800" y="34290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Digital Library View</a:t>
            </a:r>
          </a:p>
          <a:p>
            <a:pPr algn="ctr"/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59436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Stock Area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mamatha\Desktop\Works\lib Photos\DSC_01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524000"/>
            <a:ext cx="3276600" cy="1828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  <p:pic>
        <p:nvPicPr>
          <p:cNvPr id="12" name="Picture 3" descr="C:\Users\mamatha\Desktop\photos\DSC_01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886200"/>
            <a:ext cx="3569492" cy="1981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447800"/>
            <a:ext cx="7620000" cy="4648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rgbClr val="0000FF"/>
                </a:solidFill>
              </a:rPr>
              <a:t>QUESTIONS </a:t>
            </a:r>
          </a:p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rgbClr val="0000FF"/>
                </a:solidFill>
              </a:rPr>
              <a:t>AND </a:t>
            </a:r>
          </a:p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rgbClr val="0000FF"/>
                </a:solidFill>
              </a:rPr>
              <a:t>CLARIFICATIONS</a:t>
            </a:r>
            <a:endParaRPr lang="en-US" sz="4800" b="1" dirty="0">
              <a:solidFill>
                <a:srgbClr val="0000FF"/>
              </a:solidFill>
            </a:endParaRPr>
          </a:p>
        </p:txBody>
      </p:sp>
      <p:sp>
        <p:nvSpPr>
          <p:cNvPr id="3" name="WordArt 17"/>
          <p:cNvSpPr>
            <a:spLocks noChangeArrowheads="1" noChangeShapeType="1" noTextEdit="1"/>
          </p:cNvSpPr>
          <p:nvPr/>
        </p:nvSpPr>
        <p:spPr bwMode="auto">
          <a:xfrm>
            <a:off x="5029200" y="3810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WordArt 4"/>
          <p:cNvSpPr>
            <a:spLocks noChangeArrowheads="1" noChangeShapeType="1" noTextEdit="1"/>
          </p:cNvSpPr>
          <p:nvPr/>
        </p:nvSpPr>
        <p:spPr bwMode="auto">
          <a:xfrm>
            <a:off x="838200" y="1524000"/>
            <a:ext cx="7010400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oudy Stout"/>
              </a:rPr>
              <a:t>Thank You for Your ATTENTION!</a:t>
            </a:r>
          </a:p>
        </p:txBody>
      </p:sp>
      <p:sp>
        <p:nvSpPr>
          <p:cNvPr id="211973" name="WordArt 5"/>
          <p:cNvSpPr>
            <a:spLocks noChangeArrowheads="1" noChangeShapeType="1" noTextEdit="1"/>
          </p:cNvSpPr>
          <p:nvPr/>
        </p:nvSpPr>
        <p:spPr bwMode="auto">
          <a:xfrm>
            <a:off x="1143000" y="3886200"/>
            <a:ext cx="6477000" cy="685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Dahrlin"/>
              </a:rPr>
              <a:t>VISIT </a:t>
            </a:r>
            <a:r>
              <a:rPr lang="en-US" sz="3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Dahrlin"/>
              </a:rPr>
              <a:t>REGULARLy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Dahrlin"/>
            </a:endParaRPr>
          </a:p>
        </p:txBody>
      </p:sp>
      <p:pic>
        <p:nvPicPr>
          <p:cNvPr id="108548" name="Picture 8" descr="ref_col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362200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9" name="WordArt 17"/>
          <p:cNvSpPr>
            <a:spLocks noChangeArrowheads="1" noChangeShapeType="1" noTextEdit="1"/>
          </p:cNvSpPr>
          <p:nvPr/>
        </p:nvSpPr>
        <p:spPr bwMode="auto">
          <a:xfrm>
            <a:off x="5105400" y="304800"/>
            <a:ext cx="32004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Central Library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5A227-8E03-4428-A0DE-9F92E24762E1}" type="slidenum">
              <a:rPr lang="en-US" smtClean="0"/>
              <a:pPr>
                <a:defRPr/>
              </a:pPr>
              <a:t>100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46482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0000FF"/>
                </a:solidFill>
              </a:rPr>
              <a:t>Your suggestions are welcome to improve the </a:t>
            </a:r>
          </a:p>
          <a:p>
            <a:pPr algn="ctr"/>
            <a:r>
              <a:rPr lang="en-US" sz="2400" i="1" dirty="0" smtClean="0">
                <a:solidFill>
                  <a:srgbClr val="0000FF"/>
                </a:solidFill>
              </a:rPr>
              <a:t>services of our Library.</a:t>
            </a:r>
          </a:p>
          <a:p>
            <a:endParaRPr lang="en-US" dirty="0"/>
          </a:p>
        </p:txBody>
      </p:sp>
    </p:spTree>
  </p:cSld>
  <p:clrMapOvr>
    <a:masterClrMapping/>
  </p:clrMapOvr>
  <p:transition advClick="0">
    <p:split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laddi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laddin" pitchFamily="34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20957</TotalTime>
  <Words>2632</Words>
  <Application>Microsoft PowerPoint</Application>
  <PresentationFormat>On-screen Show (4:3)</PresentationFormat>
  <Paragraphs>1396</Paragraphs>
  <Slides>100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1" baseType="lpstr">
      <vt:lpstr>Radial</vt:lpstr>
      <vt:lpstr>Slide 1</vt:lpstr>
      <vt:lpstr>LIBRARY ORIENTATION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 Prescribed  Text &amp; Reference Books 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            Question Papers 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          PHOTO GALLARY  </vt:lpstr>
      <vt:lpstr>Slide 96</vt:lpstr>
      <vt:lpstr>Slide 97</vt:lpstr>
      <vt:lpstr>Slide 98</vt:lpstr>
      <vt:lpstr>Slide 99</vt:lpstr>
      <vt:lpstr>Slide 100</vt:lpstr>
    </vt:vector>
  </TitlesOfParts>
  <Company>SSC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DoIT</dc:creator>
  <cp:lastModifiedBy>admin</cp:lastModifiedBy>
  <cp:revision>1876</cp:revision>
  <dcterms:created xsi:type="dcterms:W3CDTF">2004-03-25T07:40:37Z</dcterms:created>
  <dcterms:modified xsi:type="dcterms:W3CDTF">2020-12-04T05:10:02Z</dcterms:modified>
</cp:coreProperties>
</file>