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4" r:id="rId3"/>
    <p:sldId id="266" r:id="rId4"/>
    <p:sldId id="267" r:id="rId5"/>
    <p:sldId id="258" r:id="rId6"/>
    <p:sldId id="259" r:id="rId7"/>
    <p:sldId id="260" r:id="rId8"/>
    <p:sldId id="261" r:id="rId9"/>
    <p:sldId id="262" r:id="rId10"/>
    <p:sldId id="263" r:id="rId11"/>
    <p:sldId id="265"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74"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 Students in Final Year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2017-2018</c:v>
                </c:pt>
                <c:pt idx="1">
                  <c:v>2018-2019</c:v>
                </c:pt>
                <c:pt idx="2">
                  <c:v>2019-2020</c:v>
                </c:pt>
                <c:pt idx="3">
                  <c:v>2020-2021</c:v>
                </c:pt>
              </c:strCache>
            </c:strRef>
          </c:cat>
          <c:val>
            <c:numRef>
              <c:f>Sheet1!$B$2:$B$5</c:f>
              <c:numCache>
                <c:formatCode>General</c:formatCode>
                <c:ptCount val="4"/>
                <c:pt idx="0">
                  <c:v>783</c:v>
                </c:pt>
                <c:pt idx="1">
                  <c:v>907</c:v>
                </c:pt>
                <c:pt idx="2">
                  <c:v>805</c:v>
                </c:pt>
                <c:pt idx="3">
                  <c:v>913</c:v>
                </c:pt>
              </c:numCache>
            </c:numRef>
          </c:val>
          <c:extLst>
            <c:ext xmlns:c16="http://schemas.microsoft.com/office/drawing/2014/chart" uri="{C3380CC4-5D6E-409C-BE32-E72D297353CC}">
              <c16:uniqueId val="{00000000-98EF-422F-AFA9-305B4BBC76C8}"/>
            </c:ext>
          </c:extLst>
        </c:ser>
        <c:ser>
          <c:idx val="1"/>
          <c:order val="1"/>
          <c:tx>
            <c:strRef>
              <c:f>Sheet1!$C$1</c:f>
              <c:strCache>
                <c:ptCount val="1"/>
                <c:pt idx="0">
                  <c:v>Total Students Eligible for Placements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2017-2018</c:v>
                </c:pt>
                <c:pt idx="1">
                  <c:v>2018-2019</c:v>
                </c:pt>
                <c:pt idx="2">
                  <c:v>2019-2020</c:v>
                </c:pt>
                <c:pt idx="3">
                  <c:v>2020-2021</c:v>
                </c:pt>
              </c:strCache>
            </c:strRef>
          </c:cat>
          <c:val>
            <c:numRef>
              <c:f>Sheet1!$C$2:$C$5</c:f>
              <c:numCache>
                <c:formatCode>General</c:formatCode>
                <c:ptCount val="4"/>
                <c:pt idx="0">
                  <c:v>370</c:v>
                </c:pt>
                <c:pt idx="1">
                  <c:v>321</c:v>
                </c:pt>
                <c:pt idx="2">
                  <c:v>226</c:v>
                </c:pt>
                <c:pt idx="3">
                  <c:v>452</c:v>
                </c:pt>
              </c:numCache>
            </c:numRef>
          </c:val>
          <c:extLst>
            <c:ext xmlns:c16="http://schemas.microsoft.com/office/drawing/2014/chart" uri="{C3380CC4-5D6E-409C-BE32-E72D297353CC}">
              <c16:uniqueId val="{00000001-98EF-422F-AFA9-305B4BBC76C8}"/>
            </c:ext>
          </c:extLst>
        </c:ser>
        <c:ser>
          <c:idx val="2"/>
          <c:order val="2"/>
          <c:tx>
            <c:strRef>
              <c:f>Sheet1!$D$1</c:f>
              <c:strCache>
                <c:ptCount val="1"/>
                <c:pt idx="0">
                  <c:v>Total Students Placed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2017-2018</c:v>
                </c:pt>
                <c:pt idx="1">
                  <c:v>2018-2019</c:v>
                </c:pt>
                <c:pt idx="2">
                  <c:v>2019-2020</c:v>
                </c:pt>
                <c:pt idx="3">
                  <c:v>2020-2021</c:v>
                </c:pt>
              </c:strCache>
            </c:strRef>
          </c:cat>
          <c:val>
            <c:numRef>
              <c:f>Sheet1!$D$2:$D$5</c:f>
              <c:numCache>
                <c:formatCode>General</c:formatCode>
                <c:ptCount val="4"/>
                <c:pt idx="0">
                  <c:v>169</c:v>
                </c:pt>
                <c:pt idx="1">
                  <c:v>140</c:v>
                </c:pt>
                <c:pt idx="2">
                  <c:v>162</c:v>
                </c:pt>
                <c:pt idx="3">
                  <c:v>153</c:v>
                </c:pt>
              </c:numCache>
            </c:numRef>
          </c:val>
          <c:extLst>
            <c:ext xmlns:c16="http://schemas.microsoft.com/office/drawing/2014/chart" uri="{C3380CC4-5D6E-409C-BE32-E72D297353CC}">
              <c16:uniqueId val="{00000002-98EF-422F-AFA9-305B4BBC76C8}"/>
            </c:ext>
          </c:extLst>
        </c:ser>
        <c:dLbls>
          <c:showLegendKey val="0"/>
          <c:showVal val="0"/>
          <c:showCatName val="0"/>
          <c:showSerName val="0"/>
          <c:showPercent val="0"/>
          <c:showBubbleSize val="0"/>
        </c:dLbls>
        <c:gapWidth val="150"/>
        <c:axId val="151982464"/>
        <c:axId val="151984000"/>
      </c:barChart>
      <c:catAx>
        <c:axId val="151982464"/>
        <c:scaling>
          <c:orientation val="minMax"/>
        </c:scaling>
        <c:delete val="0"/>
        <c:axPos val="b"/>
        <c:numFmt formatCode="General" sourceLinked="0"/>
        <c:majorTickMark val="out"/>
        <c:minorTickMark val="none"/>
        <c:tickLblPos val="nextTo"/>
        <c:crossAx val="151984000"/>
        <c:crosses val="autoZero"/>
        <c:auto val="1"/>
        <c:lblAlgn val="ctr"/>
        <c:lblOffset val="100"/>
        <c:noMultiLvlLbl val="0"/>
      </c:catAx>
      <c:valAx>
        <c:axId val="151984000"/>
        <c:scaling>
          <c:orientation val="minMax"/>
        </c:scaling>
        <c:delete val="0"/>
        <c:axPos val="l"/>
        <c:majorGridlines/>
        <c:numFmt formatCode="General" sourceLinked="1"/>
        <c:majorTickMark val="out"/>
        <c:minorTickMark val="none"/>
        <c:tickLblPos val="nextTo"/>
        <c:crossAx val="15198246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Year 2017-2018</c:v>
                </c:pt>
                <c:pt idx="1">
                  <c:v>Year 2018-2019</c:v>
                </c:pt>
                <c:pt idx="2">
                  <c:v>Year 2019-2020</c:v>
                </c:pt>
                <c:pt idx="3">
                  <c:v>Year 2020-2021</c:v>
                </c:pt>
              </c:strCache>
            </c:strRef>
          </c:cat>
          <c:val>
            <c:numRef>
              <c:f>Sheet1!$B$2:$B$5</c:f>
              <c:numCache>
                <c:formatCode>0.00%</c:formatCode>
                <c:ptCount val="4"/>
                <c:pt idx="0" formatCode="0%">
                  <c:v>0.45670000000000005</c:v>
                </c:pt>
                <c:pt idx="1">
                  <c:v>0.43610000000000015</c:v>
                </c:pt>
                <c:pt idx="2">
                  <c:v>0.71680000000000021</c:v>
                </c:pt>
                <c:pt idx="3">
                  <c:v>0.3384000000000002</c:v>
                </c:pt>
              </c:numCache>
            </c:numRef>
          </c:val>
          <c:extLst>
            <c:ext xmlns:c16="http://schemas.microsoft.com/office/drawing/2014/chart" uri="{C3380CC4-5D6E-409C-BE32-E72D297353CC}">
              <c16:uniqueId val="{00000000-A127-44F9-A4F4-823C99B15583}"/>
            </c:ext>
          </c:extLst>
        </c:ser>
        <c:dLbls>
          <c:showLegendKey val="0"/>
          <c:showVal val="0"/>
          <c:showCatName val="0"/>
          <c:showSerName val="0"/>
          <c:showPercent val="0"/>
          <c:showBubbleSize val="0"/>
        </c:dLbls>
        <c:gapWidth val="150"/>
        <c:axId val="151680128"/>
        <c:axId val="151681664"/>
      </c:barChart>
      <c:catAx>
        <c:axId val="151680128"/>
        <c:scaling>
          <c:orientation val="minMax"/>
        </c:scaling>
        <c:delete val="0"/>
        <c:axPos val="b"/>
        <c:numFmt formatCode="General" sourceLinked="1"/>
        <c:majorTickMark val="out"/>
        <c:minorTickMark val="none"/>
        <c:tickLblPos val="nextTo"/>
        <c:crossAx val="151681664"/>
        <c:crosses val="autoZero"/>
        <c:auto val="1"/>
        <c:lblAlgn val="ctr"/>
        <c:lblOffset val="100"/>
        <c:noMultiLvlLbl val="0"/>
      </c:catAx>
      <c:valAx>
        <c:axId val="151681664"/>
        <c:scaling>
          <c:orientation val="minMax"/>
        </c:scaling>
        <c:delete val="0"/>
        <c:axPos val="l"/>
        <c:majorGridlines/>
        <c:numFmt formatCode="0%" sourceLinked="1"/>
        <c:majorTickMark val="out"/>
        <c:minorTickMark val="none"/>
        <c:tickLblPos val="nextTo"/>
        <c:crossAx val="151680128"/>
        <c:crosses val="autoZero"/>
        <c:crossBetween val="between"/>
      </c:valAx>
      <c:spPr>
        <a:noFill/>
        <a:ln w="25375">
          <a:noFill/>
        </a:ln>
      </c:spPr>
    </c:plotArea>
    <c:plotVisOnly val="1"/>
    <c:dispBlanksAs val="gap"/>
    <c:showDLblsOverMax val="0"/>
  </c:chart>
  <c:txPr>
    <a:bodyPr/>
    <a:lstStyle/>
    <a:p>
      <a:pPr>
        <a:defRPr sz="1798"/>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3D161F-4C68-4C2A-93E8-8BF735C3DD61}" type="datetimeFigureOut">
              <a:rPr lang="en-US"/>
              <a:pPr>
                <a:defRPr/>
              </a:pPr>
              <a:t>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3ECB0E-A8B6-45E4-B6BE-2C8326E7A9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2217"/>
          <p:cNvSpPr>
            <a:spLocks noGrp="1" noRot="1" noChangeAspect="1" noTextEdit="1"/>
          </p:cNvSpPr>
          <p:nvPr>
            <p:ph type="sldImg"/>
          </p:nvPr>
        </p:nvSpPr>
        <p:spPr bwMode="auto">
          <a:noFill/>
          <a:ln>
            <a:solidFill>
              <a:srgbClr val="000000"/>
            </a:solidFill>
            <a:miter lim="800000"/>
            <a:headEnd/>
            <a:tailEnd/>
          </a:ln>
        </p:spPr>
      </p:sp>
      <p:sp>
        <p:nvSpPr>
          <p:cNvPr id="2218" name="Shape 2218"/>
          <p:cNvSpPr>
            <a:spLocks noGrp="1"/>
          </p:cNvSpPr>
          <p:nvPr>
            <p:ph type="body" sz="quarter" idx="1"/>
          </p:nvPr>
        </p:nvSpPr>
        <p:spPr/>
        <p:txBody>
          <a:bodyPr/>
          <a:lstStyle/>
          <a:p>
            <a:pPr eaLnBrk="1" fontAlgn="auto" hangingPunct="1">
              <a:spcBef>
                <a:spcPts val="0"/>
              </a:spcBef>
              <a:spcAft>
                <a:spcPts val="0"/>
              </a:spcAft>
              <a:defRPr sz="1000" b="1">
                <a:solidFill>
                  <a:srgbClr val="262626"/>
                </a:solidFill>
              </a:defRPr>
            </a:pPr>
            <a:endParaRPr sz="1000" dirty="0">
              <a:solidFill>
                <a:srgbClr val="262626"/>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Shape 2236"/>
          <p:cNvSpPr>
            <a:spLocks noGrp="1" noRot="1" noChangeAspect="1"/>
          </p:cNvSpPr>
          <p:nvPr>
            <p:ph type="sldImg"/>
          </p:nvPr>
        </p:nvSpPr>
        <p:spPr>
          <a:xfrm>
            <a:off x="1143000" y="685800"/>
            <a:ext cx="4572000" cy="3429000"/>
          </a:xfrm>
          <a:prstGeom prst="rect">
            <a:avLst/>
          </a:prstGeom>
        </p:spPr>
        <p:txBody>
          <a:bodyPr/>
          <a:lstStyle/>
          <a:p>
            <a:endParaRPr/>
          </a:p>
        </p:txBody>
      </p:sp>
      <p:sp>
        <p:nvSpPr>
          <p:cNvPr id="2237" name="Shape 2237"/>
          <p:cNvSpPr>
            <a:spLocks noGrp="1"/>
          </p:cNvSpPr>
          <p:nvPr>
            <p:ph type="body" sz="quarter" idx="1"/>
          </p:nvPr>
        </p:nvSpPr>
        <p:spPr>
          <a:prstGeom prst="rect">
            <a:avLst/>
          </a:prstGeom>
        </p:spPr>
        <p:txBody>
          <a:bodyPr/>
          <a:lstStyle/>
          <a:p>
            <a:pPr>
              <a:defRPr sz="1000">
                <a:solidFill>
                  <a:srgbClr val="262626"/>
                </a:solidFill>
              </a:defRPr>
            </a:pPr>
            <a:r>
              <a:rPr dirty="0"/>
              <a:t>Key Messages</a:t>
            </a:r>
          </a:p>
          <a:p>
            <a:pPr>
              <a:defRPr sz="1000">
                <a:solidFill>
                  <a:srgbClr val="262626"/>
                </a:solidFill>
              </a:defRPr>
            </a:pPr>
            <a:endParaRPr dirty="0"/>
          </a:p>
          <a:p>
            <a:pPr marL="171450" indent="-171450">
              <a:buClr>
                <a:srgbClr val="262626"/>
              </a:buClr>
              <a:buSzPts val="1000"/>
              <a:buFont typeface="Arial"/>
              <a:buChar char="•"/>
              <a:defRPr sz="1000">
                <a:solidFill>
                  <a:srgbClr val="262626"/>
                </a:solidFill>
              </a:defRPr>
            </a:pPr>
            <a:r>
              <a:rPr dirty="0"/>
              <a:t>We’re in the midst of the fourth industrial revolution, and we need to rethink how to acquire the skills and make an opportunity</a:t>
            </a:r>
          </a:p>
          <a:p>
            <a:pPr>
              <a:defRPr sz="1000">
                <a:solidFill>
                  <a:srgbClr val="262626"/>
                </a:solidFill>
              </a:defRPr>
            </a:pPr>
            <a:r>
              <a:rPr dirty="0"/>
              <a:t>Talk Track</a:t>
            </a:r>
          </a:p>
          <a:p>
            <a:pPr>
              <a:defRPr sz="1000">
                <a:solidFill>
                  <a:srgbClr val="262626"/>
                </a:solidFill>
              </a:defRPr>
            </a:pPr>
            <a:r>
              <a:rPr dirty="0"/>
              <a:t>When we go through technological revolutions like the fourth industrial revolution, there is a direct result on the job market. In this case, a huge developer gap has ensued – not only developers, but data scientists, mobile experts, security experts, etc. How can we help solve this developer gap, which will only widen unless we start to empower people to learn and develop their skill set to thrive in the fourth industrial revolution.</a:t>
            </a:r>
          </a:p>
          <a:p>
            <a:pPr>
              <a:defRPr sz="1000">
                <a:solidFill>
                  <a:srgbClr val="262626"/>
                </a:solidFill>
              </a:defRPr>
            </a:pPr>
            <a:endParaRPr dirty="0"/>
          </a:p>
          <a:p>
            <a:pPr>
              <a:defRPr sz="1000">
                <a:solidFill>
                  <a:srgbClr val="262626"/>
                </a:solidFill>
              </a:defRPr>
            </a:pPr>
            <a:r>
              <a:rPr dirty="0"/>
              <a:t>How do we solve for this? Trailhead! Trailhead provides developers the skills and tools they need, but it will also empower users across the organization, from business users to admins, the ability to build applications. We’re transforming how our trailblazers build apps.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B94364-6500-4CDF-AF97-248103F7D319}"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E082C3-A405-4499-AE1E-933C507142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F7C4EC-2BF5-4663-BAD0-92F91C2F6869}"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1369A3-AE4E-40EC-BCAA-EBDC1B1BA1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759828-4AA2-4435-B94B-B80A37C4AE5C}"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3200B1-5C23-445C-9448-B954ED77182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asic - Title Only">
    <p:spTree>
      <p:nvGrpSpPr>
        <p:cNvPr id="1" name=""/>
        <p:cNvGrpSpPr/>
        <p:nvPr/>
      </p:nvGrpSpPr>
      <p:grpSpPr>
        <a:xfrm>
          <a:off x="0" y="0"/>
          <a:ext cx="0" cy="0"/>
          <a:chOff x="0" y="0"/>
          <a:chExt cx="0" cy="0"/>
        </a:xfrm>
      </p:grpSpPr>
      <p:sp>
        <p:nvSpPr>
          <p:cNvPr id="79" name="Body Level One…"/>
          <p:cNvSpPr txBox="1">
            <a:spLocks noGrp="1"/>
          </p:cNvSpPr>
          <p:nvPr>
            <p:ph type="body" sz="quarter" idx="1"/>
          </p:nvPr>
        </p:nvSpPr>
        <p:spPr>
          <a:xfrm>
            <a:off x="429074" y="1097179"/>
            <a:ext cx="8293245" cy="338555"/>
          </a:xfrm>
          <a:prstGeom prst="rect">
            <a:avLst/>
          </a:prstGeom>
        </p:spPr>
        <p:txBody>
          <a:bodyPr/>
          <a:lstStyle>
            <a:lvl1pPr>
              <a:defRPr sz="2200">
                <a:solidFill>
                  <a:srgbClr val="8D837B"/>
                </a:solidFill>
              </a:defRPr>
            </a:lvl1pPr>
            <a:lvl2pPr marL="990600" indent="-419100">
              <a:buSzPts val="2200"/>
              <a:defRPr sz="2200">
                <a:solidFill>
                  <a:srgbClr val="8D837B"/>
                </a:solidFill>
              </a:defRPr>
            </a:lvl2pPr>
            <a:lvl3pPr marL="1500187" indent="-471487">
              <a:buSzPts val="2200"/>
              <a:defRPr sz="2200">
                <a:solidFill>
                  <a:srgbClr val="8D837B"/>
                </a:solidFill>
              </a:defRPr>
            </a:lvl3pPr>
            <a:lvl4pPr marL="2024742" indent="-538842">
              <a:buSzPts val="2200"/>
              <a:defRPr sz="2200">
                <a:solidFill>
                  <a:srgbClr val="8D837B"/>
                </a:solidFill>
              </a:defRPr>
            </a:lvl4pPr>
            <a:lvl5pPr>
              <a:defRPr sz="2200">
                <a:solidFill>
                  <a:srgbClr val="8D837B"/>
                </a:solidFill>
              </a:defRPr>
            </a:lvl5pPr>
          </a:lstStyle>
          <a:p>
            <a:r>
              <a:t>Body Level One</a:t>
            </a:r>
          </a:p>
          <a:p>
            <a:pPr lvl="1"/>
            <a:r>
              <a:t>Body Level Two</a:t>
            </a:r>
          </a:p>
          <a:p>
            <a:pPr lvl="2"/>
            <a:r>
              <a:t>Body Level Three</a:t>
            </a:r>
          </a:p>
          <a:p>
            <a:pPr lvl="3"/>
            <a:r>
              <a:t>Body Level Four</a:t>
            </a:r>
          </a:p>
          <a:p>
            <a:pPr lvl="4"/>
            <a:r>
              <a:t>Body Level Five</a:t>
            </a:r>
          </a:p>
        </p:txBody>
      </p:sp>
      <p:sp>
        <p:nvSpPr>
          <p:cNvPr id="80" name="Title Text"/>
          <p:cNvSpPr txBox="1">
            <a:spLocks noGrp="1"/>
          </p:cNvSpPr>
          <p:nvPr>
            <p:ph type="title"/>
          </p:nvPr>
        </p:nvSpPr>
        <p:spPr>
          <a:prstGeom prst="rect">
            <a:avLst/>
          </a:prstGeom>
        </p:spPr>
        <p:txBody>
          <a:bodyPr/>
          <a:lstStyle/>
          <a:p>
            <a:r>
              <a:t>Title Text</a:t>
            </a:r>
          </a:p>
        </p:txBody>
      </p:sp>
      <p:sp>
        <p:nvSpPr>
          <p:cNvPr id="4" name="Slide Number"/>
          <p:cNvSpPr txBox="1">
            <a:spLocks noGrp="1"/>
          </p:cNvSpPr>
          <p:nvPr>
            <p:ph type="sldNum" sz="quarter" idx="10"/>
          </p:nvPr>
        </p:nvSpPr>
        <p:spPr/>
        <p:txBody>
          <a:bodyPr/>
          <a:lstStyle>
            <a:lvl1pPr>
              <a:defRPr/>
            </a:lvl1pPr>
          </a:lstStyle>
          <a:p>
            <a:pPr>
              <a:defRPr/>
            </a:pPr>
            <a:fld id="{2304F35D-9F1E-42B0-B88C-6657EE5B4311}" type="slidenum">
              <a:rPr/>
              <a:pPr>
                <a:def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560CCA-BFBE-478F-A792-F7F38A7C79A7}"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E4BBE2-5DAE-4D1C-9195-E0B95B0E93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9E49DF-AEB8-4730-B334-21E0176E59D3}"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EB118F-F433-4795-B246-9F34B0EB33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1CF260-D51F-4666-BCBC-67EF8CE4062D}" type="datetimeFigureOut">
              <a:rPr lang="en-US"/>
              <a:pPr>
                <a:defRPr/>
              </a:pPr>
              <a:t>12/4/2020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BF07C2-3E6A-4264-8CCE-35806D8440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A5021A-CCD1-41E6-BD7B-997AE2B4D5B2}" type="datetimeFigureOut">
              <a:rPr lang="en-US"/>
              <a:pPr>
                <a:defRPr/>
              </a:pPr>
              <a:t>12/4/2020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902EDB-2B57-40D2-9018-7F1DDC655C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DF63EE-E5A5-40C8-ADD7-BA8D218163F9}" type="datetimeFigureOut">
              <a:rPr lang="en-US"/>
              <a:pPr>
                <a:defRPr/>
              </a:pPr>
              <a:t>12/4/2020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2EBA7B9-C2AC-496D-BD7F-864F0DD632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856036-7292-4CF1-B114-B0CFE4E2C82B}" type="datetimeFigureOut">
              <a:rPr lang="en-US"/>
              <a:pPr>
                <a:defRPr/>
              </a:pPr>
              <a:t>12/4/2020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7FB49C-45D9-4FF9-A8EE-3ED4FBDE13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ADB0E9-AC08-47A8-8ACC-3E12C0813FDF}" type="datetimeFigureOut">
              <a:rPr lang="en-US"/>
              <a:pPr>
                <a:defRPr/>
              </a:pPr>
              <a:t>12/4/2020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A9B65-B61F-4BE7-9F60-3A96839FD4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86EADD-2FE5-4F18-94F2-5240F4CF9B4D}" type="datetimeFigureOut">
              <a:rPr lang="en-US"/>
              <a:pPr>
                <a:defRPr/>
              </a:pPr>
              <a:t>12/4/2020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B44AED-0899-4754-A92C-AF09D9340A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85EA752-777A-4894-821A-5D3638E9B9D9}" type="datetimeFigureOut">
              <a:rPr lang="en-US"/>
              <a:pPr>
                <a:defRPr/>
              </a:pPr>
              <a:t>12/4/2020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624DFF-DAF3-4B2A-9F28-9626828A8A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2" Type="http://schemas.openxmlformats.org/officeDocument/2006/relationships/hyperlink" Target="mailto:srinivasreddyp@tkrce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gif"/><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e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4953000"/>
            <a:ext cx="9144000" cy="1524000"/>
          </a:xfrm>
        </p:spPr>
        <p:txBody>
          <a:bodyPr/>
          <a:lstStyle/>
          <a:p>
            <a:pPr eaLnBrk="1" hangingPunct="1"/>
            <a:r>
              <a:rPr lang="en-US" b="1" dirty="0" smtClean="0">
                <a:latin typeface="Algerian" pitchFamily="82" charset="0"/>
              </a:rPr>
              <a:t>TKR College of engineering &amp; Technology</a:t>
            </a:r>
          </a:p>
        </p:txBody>
      </p:sp>
      <p:pic>
        <p:nvPicPr>
          <p:cNvPr id="5" name="Content Placeholder 4" descr="tkrcet.jpg"/>
          <p:cNvPicPr>
            <a:picLocks noGrp="1" noChangeAspect="1"/>
          </p:cNvPicPr>
          <p:nvPr>
            <p:ph idx="1"/>
          </p:nvPr>
        </p:nvPicPr>
        <p:blipFill>
          <a:blip r:embed="rId2" cstate="print"/>
          <a:stretch>
            <a:fillRect/>
          </a:stretch>
        </p:blipFill>
        <p:spPr>
          <a:xfrm>
            <a:off x="1295400" y="122237"/>
            <a:ext cx="6629400"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1066800"/>
            <a:ext cx="9144000" cy="5715000"/>
          </a:xfrm>
        </p:spPr>
        <p:txBody>
          <a:bodyPr/>
          <a:lstStyle/>
          <a:p>
            <a:pPr eaLnBrk="1" hangingPunct="1"/>
            <a:r>
              <a:rPr lang="en-US" smtClean="0"/>
              <a:t>Institutionalized MOU’s</a:t>
            </a:r>
          </a:p>
          <a:p>
            <a:pPr eaLnBrk="1" hangingPunct="1">
              <a:buFont typeface="Arial" charset="0"/>
              <a:buNone/>
            </a:pPr>
            <a:endParaRPr lang="en-US" smtClean="0"/>
          </a:p>
          <a:p>
            <a:pPr eaLnBrk="1" hangingPunct="1">
              <a:buFont typeface="Arial" charset="0"/>
              <a:buNone/>
            </a:pPr>
            <a:endParaRPr lang="en-US" smtClean="0"/>
          </a:p>
          <a:p>
            <a:pPr eaLnBrk="1" hangingPunct="1"/>
            <a:r>
              <a:rPr lang="en-US" smtClean="0"/>
              <a:t>Technology Partnerships</a:t>
            </a:r>
          </a:p>
          <a:p>
            <a:pPr eaLnBrk="1" hangingPunct="1"/>
            <a:endParaRPr lang="en-US" smtClean="0"/>
          </a:p>
          <a:p>
            <a:pPr eaLnBrk="1" hangingPunct="1">
              <a:buFont typeface="Arial" charset="0"/>
              <a:buNone/>
            </a:pPr>
            <a:endParaRPr lang="en-US" smtClean="0"/>
          </a:p>
          <a:p>
            <a:pPr eaLnBrk="1" hangingPunct="1"/>
            <a:r>
              <a:rPr lang="en-US" smtClean="0"/>
              <a:t>Industry Hiring Partner</a:t>
            </a:r>
          </a:p>
          <a:p>
            <a:pPr eaLnBrk="1" hangingPunct="1">
              <a:buFont typeface="Arial" charset="0"/>
              <a:buNone/>
            </a:pPr>
            <a:r>
              <a:rPr lang="en-US" smtClean="0"/>
              <a:t> </a:t>
            </a:r>
          </a:p>
        </p:txBody>
      </p:sp>
      <p:pic>
        <p:nvPicPr>
          <p:cNvPr id="10244" name="Picture 11" descr="TASK LOGO -1 copy.jpg"/>
          <p:cNvPicPr>
            <a:picLocks/>
          </p:cNvPicPr>
          <p:nvPr/>
        </p:nvPicPr>
        <p:blipFill>
          <a:blip r:embed="rId2" cstate="print"/>
          <a:srcRect/>
          <a:stretch>
            <a:fillRect/>
          </a:stretch>
        </p:blipFill>
        <p:spPr bwMode="auto">
          <a:xfrm>
            <a:off x="1447800" y="1676400"/>
            <a:ext cx="1905000" cy="1295400"/>
          </a:xfrm>
          <a:prstGeom prst="rect">
            <a:avLst/>
          </a:prstGeom>
          <a:noFill/>
          <a:ln w="9525">
            <a:noFill/>
            <a:miter lim="800000"/>
            <a:headEnd/>
            <a:tailEnd/>
          </a:ln>
        </p:spPr>
      </p:pic>
      <p:pic>
        <p:nvPicPr>
          <p:cNvPr id="10245" name="Picture 5" descr="aws.png"/>
          <p:cNvPicPr>
            <a:picLocks noChangeAspect="1"/>
          </p:cNvPicPr>
          <p:nvPr/>
        </p:nvPicPr>
        <p:blipFill>
          <a:blip r:embed="rId3" cstate="print"/>
          <a:srcRect/>
          <a:stretch>
            <a:fillRect/>
          </a:stretch>
        </p:blipFill>
        <p:spPr bwMode="auto">
          <a:xfrm>
            <a:off x="762000" y="3505200"/>
            <a:ext cx="1905000" cy="1143000"/>
          </a:xfrm>
          <a:prstGeom prst="rect">
            <a:avLst/>
          </a:prstGeom>
          <a:noFill/>
          <a:ln w="9525">
            <a:noFill/>
            <a:miter lim="800000"/>
            <a:headEnd/>
            <a:tailEnd/>
          </a:ln>
        </p:spPr>
      </p:pic>
      <p:pic>
        <p:nvPicPr>
          <p:cNvPr id="10246" name="Picture 6" descr="cisconetwork.jpg"/>
          <p:cNvPicPr>
            <a:picLocks noChangeAspect="1"/>
          </p:cNvPicPr>
          <p:nvPr/>
        </p:nvPicPr>
        <p:blipFill>
          <a:blip r:embed="rId4" cstate="print"/>
          <a:srcRect/>
          <a:stretch>
            <a:fillRect/>
          </a:stretch>
        </p:blipFill>
        <p:spPr bwMode="auto">
          <a:xfrm>
            <a:off x="3657600" y="3429000"/>
            <a:ext cx="4953000" cy="1219200"/>
          </a:xfrm>
          <a:prstGeom prst="rect">
            <a:avLst/>
          </a:prstGeom>
          <a:noFill/>
          <a:ln w="9525">
            <a:noFill/>
            <a:miter lim="800000"/>
            <a:headEnd/>
            <a:tailEnd/>
          </a:ln>
        </p:spPr>
      </p:pic>
      <p:pic>
        <p:nvPicPr>
          <p:cNvPr id="10247" name="Picture 7" descr="cyient.png"/>
          <p:cNvPicPr>
            <a:picLocks noChangeAspect="1"/>
          </p:cNvPicPr>
          <p:nvPr/>
        </p:nvPicPr>
        <p:blipFill>
          <a:blip r:embed="rId5" cstate="print"/>
          <a:srcRect/>
          <a:stretch>
            <a:fillRect/>
          </a:stretch>
        </p:blipFill>
        <p:spPr bwMode="auto">
          <a:xfrm>
            <a:off x="1219200" y="5181600"/>
            <a:ext cx="1905000" cy="1590675"/>
          </a:xfrm>
          <a:prstGeom prst="rect">
            <a:avLst/>
          </a:prstGeom>
          <a:noFill/>
          <a:ln w="9525">
            <a:noFill/>
            <a:miter lim="800000"/>
            <a:headEnd/>
            <a:tailEnd/>
          </a:ln>
        </p:spPr>
      </p:pic>
      <p:sp>
        <p:nvSpPr>
          <p:cNvPr id="9" name="Title 1"/>
          <p:cNvSpPr>
            <a:spLocks noGrp="1"/>
          </p:cNvSpPr>
          <p:nvPr>
            <p:ph type="title"/>
          </p:nvPr>
        </p:nvSpPr>
        <p:spPr>
          <a:xfrm>
            <a:off x="0" y="76200"/>
            <a:ext cx="9144000" cy="1143000"/>
          </a:xfrm>
        </p:spPr>
        <p:txBody>
          <a:bodyPr/>
          <a:lstStyle/>
          <a:p>
            <a:pPr eaLnBrk="1" hangingPunct="1"/>
            <a:r>
              <a:rPr lang="en-US" dirty="0" smtClean="0">
                <a:latin typeface="Algerian" pitchFamily="82" charset="0"/>
              </a:rPr>
              <a:t>TKR college of engineering &amp; Technology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1600200"/>
            <a:ext cx="9144000" cy="5257800"/>
          </a:xfrm>
        </p:spPr>
        <p:txBody>
          <a:bodyPr/>
          <a:lstStyle/>
          <a:p>
            <a:pPr algn="ctr">
              <a:buFont typeface="Arial" charset="0"/>
              <a:buNone/>
            </a:pPr>
            <a:r>
              <a:rPr lang="en-US" sz="5400" dirty="0" smtClean="0"/>
              <a:t>Thank You</a:t>
            </a:r>
          </a:p>
          <a:p>
            <a:pPr>
              <a:buFont typeface="Arial" charset="0"/>
              <a:buNone/>
            </a:pPr>
            <a:endParaRPr lang="en-US" sz="4800" dirty="0" smtClean="0"/>
          </a:p>
          <a:p>
            <a:pPr>
              <a:buFont typeface="Arial" charset="0"/>
              <a:buNone/>
            </a:pPr>
            <a:r>
              <a:rPr lang="en-US" sz="4800" dirty="0" smtClean="0"/>
              <a:t>P. </a:t>
            </a:r>
            <a:r>
              <a:rPr lang="en-US" sz="4800" dirty="0" err="1" smtClean="0"/>
              <a:t>Srinivas</a:t>
            </a:r>
            <a:r>
              <a:rPr lang="en-US" sz="4800" dirty="0" smtClean="0"/>
              <a:t> Reddy</a:t>
            </a:r>
          </a:p>
          <a:p>
            <a:pPr>
              <a:buFont typeface="Arial" charset="0"/>
              <a:buNone/>
            </a:pPr>
            <a:r>
              <a:rPr lang="en-US" sz="4000" dirty="0" smtClean="0"/>
              <a:t>Head- Industry &amp; Campus Relations</a:t>
            </a:r>
          </a:p>
          <a:p>
            <a:pPr>
              <a:buFont typeface="Arial" charset="0"/>
              <a:buNone/>
            </a:pPr>
            <a:r>
              <a:rPr lang="en-US" sz="4000" smtClean="0">
                <a:hlinkClick r:id="rId2"/>
              </a:rPr>
              <a:t>mailto:srinivasreddyp@tkrcet.com</a:t>
            </a:r>
            <a:endParaRPr lang="en-US" sz="4000" dirty="0" smtClean="0"/>
          </a:p>
          <a:p>
            <a:pPr>
              <a:buFont typeface="Arial" charset="0"/>
              <a:buNone/>
            </a:pPr>
            <a:r>
              <a:rPr lang="en-US" sz="4000" dirty="0" smtClean="0"/>
              <a:t>9949242459</a:t>
            </a:r>
          </a:p>
        </p:txBody>
      </p:sp>
      <p:sp>
        <p:nvSpPr>
          <p:cNvPr id="5" name="Title 1"/>
          <p:cNvSpPr>
            <a:spLocks noGrp="1"/>
          </p:cNvSpPr>
          <p:nvPr>
            <p:ph type="title"/>
          </p:nvPr>
        </p:nvSpPr>
        <p:spPr>
          <a:xfrm>
            <a:off x="0" y="76200"/>
            <a:ext cx="9144000" cy="1143000"/>
          </a:xfrm>
        </p:spPr>
        <p:txBody>
          <a:bodyPr/>
          <a:lstStyle/>
          <a:p>
            <a:pPr eaLnBrk="1" hangingPunct="1"/>
            <a:r>
              <a:rPr lang="en-US" dirty="0" smtClean="0">
                <a:latin typeface="Algerian" pitchFamily="82" charset="0"/>
              </a:rPr>
              <a:t>TKR college of engineering &amp; Technology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oogle Shape;1346;p132" descr="Google Shape;1346;p132"/>
          <p:cNvPicPr>
            <a:picLocks noChangeAspect="1"/>
          </p:cNvPicPr>
          <p:nvPr/>
        </p:nvPicPr>
        <p:blipFill>
          <a:blip r:embed="rId3" cstate="print"/>
          <a:srcRect/>
          <a:stretch>
            <a:fillRect/>
          </a:stretch>
        </p:blipFill>
        <p:spPr bwMode="auto">
          <a:xfrm>
            <a:off x="-3175" y="33338"/>
            <a:ext cx="9155113" cy="6858000"/>
          </a:xfrm>
          <a:prstGeom prst="rect">
            <a:avLst/>
          </a:prstGeom>
          <a:noFill/>
          <a:ln w="12700">
            <a:noFill/>
            <a:miter lim="400000"/>
            <a:headEnd/>
            <a:tailEnd/>
          </a:ln>
        </p:spPr>
      </p:pic>
      <p:sp>
        <p:nvSpPr>
          <p:cNvPr id="5123" name="Google Shape;1347;p132"/>
          <p:cNvSpPr>
            <a:spLocks noChangeArrowheads="1"/>
          </p:cNvSpPr>
          <p:nvPr/>
        </p:nvSpPr>
        <p:spPr bwMode="auto">
          <a:xfrm>
            <a:off x="5683250" y="2328863"/>
            <a:ext cx="812800" cy="771525"/>
          </a:xfrm>
          <a:prstGeom prst="ellipse">
            <a:avLst/>
          </a:prstGeom>
          <a:solidFill>
            <a:srgbClr val="E1F4FD"/>
          </a:solidFill>
          <a:ln w="12700">
            <a:noFill/>
            <a:miter lim="400000"/>
            <a:headEnd/>
            <a:tailEnd/>
          </a:ln>
        </p:spPr>
        <p:txBody>
          <a:bodyPr lIns="0" tIns="0" rIns="0" bIns="0" anchor="ctr"/>
          <a:lstStyle/>
          <a:p>
            <a:pPr algn="ctr"/>
            <a:endParaRPr lang="en-US">
              <a:solidFill>
                <a:srgbClr val="FFFFFF"/>
              </a:solidFill>
            </a:endParaRPr>
          </a:p>
        </p:txBody>
      </p:sp>
      <p:sp>
        <p:nvSpPr>
          <p:cNvPr id="5124" name="Google Shape;1348;p132"/>
          <p:cNvSpPr>
            <a:spLocks noGrp="1"/>
          </p:cNvSpPr>
          <p:nvPr>
            <p:ph type="title"/>
          </p:nvPr>
        </p:nvSpPr>
        <p:spPr>
          <a:xfrm>
            <a:off x="0" y="76200"/>
            <a:ext cx="9144000" cy="1143000"/>
          </a:xfrm>
        </p:spPr>
        <p:txBody>
          <a:bodyPr/>
          <a:lstStyle/>
          <a:p>
            <a:r>
              <a:rPr lang="en-US" sz="3200" dirty="0" smtClean="0">
                <a:latin typeface="Algerian" pitchFamily="82" charset="0"/>
              </a:rPr>
              <a:t>Industry Is Moving Forward</a:t>
            </a:r>
          </a:p>
        </p:txBody>
      </p:sp>
      <p:sp>
        <p:nvSpPr>
          <p:cNvPr id="5125" name="Google Shape;1349;p132"/>
          <p:cNvSpPr txBox="1">
            <a:spLocks noChangeArrowheads="1"/>
          </p:cNvSpPr>
          <p:nvPr/>
        </p:nvSpPr>
        <p:spPr bwMode="auto">
          <a:xfrm>
            <a:off x="6629400" y="3429000"/>
            <a:ext cx="1206500" cy="1723549"/>
          </a:xfrm>
          <a:prstGeom prst="rect">
            <a:avLst/>
          </a:prstGeom>
          <a:noFill/>
          <a:ln w="12700">
            <a:noFill/>
            <a:miter lim="400000"/>
            <a:headEnd/>
            <a:tailEnd/>
          </a:ln>
        </p:spPr>
        <p:txBody>
          <a:bodyPr lIns="0" tIns="0" rIns="0" bIns="0">
            <a:spAutoFit/>
          </a:bodyPr>
          <a:lstStyle/>
          <a:p>
            <a:pPr algn="ctr"/>
            <a:r>
              <a:rPr lang="en-US" sz="1600" dirty="0">
                <a:solidFill>
                  <a:srgbClr val="E2F1F6"/>
                </a:solidFill>
              </a:rPr>
              <a:t>4th Industrial </a:t>
            </a:r>
            <a:br>
              <a:rPr lang="en-US" sz="1600" dirty="0">
                <a:solidFill>
                  <a:srgbClr val="E2F1F6"/>
                </a:solidFill>
              </a:rPr>
            </a:br>
            <a:r>
              <a:rPr lang="en-US" sz="1600" dirty="0" smtClean="0">
                <a:solidFill>
                  <a:srgbClr val="E2F1F6"/>
                </a:solidFill>
              </a:rPr>
              <a:t>Revolution with AI/ML, DS, IOT, Robotics, BIG Data, etc</a:t>
            </a:r>
            <a:endParaRPr lang="en-US" sz="1600" dirty="0">
              <a:solidFill>
                <a:srgbClr val="E2F1F6"/>
              </a:solidFill>
            </a:endParaRPr>
          </a:p>
        </p:txBody>
      </p:sp>
      <p:sp>
        <p:nvSpPr>
          <p:cNvPr id="5126" name="Google Shape;1350;p132"/>
          <p:cNvSpPr txBox="1">
            <a:spLocks noChangeArrowheads="1"/>
          </p:cNvSpPr>
          <p:nvPr/>
        </p:nvSpPr>
        <p:spPr bwMode="auto">
          <a:xfrm>
            <a:off x="4352925" y="4573588"/>
            <a:ext cx="738188" cy="508000"/>
          </a:xfrm>
          <a:prstGeom prst="rect">
            <a:avLst/>
          </a:prstGeom>
          <a:noFill/>
          <a:ln w="12700">
            <a:noFill/>
            <a:miter lim="400000"/>
            <a:headEnd/>
            <a:tailEnd/>
          </a:ln>
        </p:spPr>
        <p:txBody>
          <a:bodyPr lIns="0" tIns="0" rIns="0" bIns="0">
            <a:spAutoFit/>
          </a:bodyPr>
          <a:lstStyle/>
          <a:p>
            <a:pPr algn="ctr"/>
            <a:r>
              <a:rPr lang="en-US" sz="1100" dirty="0">
                <a:solidFill>
                  <a:srgbClr val="E2F1F6"/>
                </a:solidFill>
              </a:rPr>
              <a:t>3rd Industrial Revolution</a:t>
            </a:r>
          </a:p>
        </p:txBody>
      </p:sp>
      <p:sp>
        <p:nvSpPr>
          <p:cNvPr id="5127" name="Google Shape;1351;p132"/>
          <p:cNvSpPr txBox="1">
            <a:spLocks noChangeArrowheads="1"/>
          </p:cNvSpPr>
          <p:nvPr/>
        </p:nvSpPr>
        <p:spPr bwMode="auto">
          <a:xfrm>
            <a:off x="2524125" y="4741863"/>
            <a:ext cx="795338" cy="508000"/>
          </a:xfrm>
          <a:prstGeom prst="rect">
            <a:avLst/>
          </a:prstGeom>
          <a:noFill/>
          <a:ln w="12700">
            <a:noFill/>
            <a:miter lim="400000"/>
            <a:headEnd/>
            <a:tailEnd/>
          </a:ln>
        </p:spPr>
        <p:txBody>
          <a:bodyPr lIns="0" tIns="0" rIns="0" bIns="0">
            <a:spAutoFit/>
          </a:bodyPr>
          <a:lstStyle/>
          <a:p>
            <a:pPr algn="ctr"/>
            <a:r>
              <a:rPr lang="en-US" sz="1100">
                <a:solidFill>
                  <a:srgbClr val="E2F1F6"/>
                </a:solidFill>
              </a:rPr>
              <a:t>2nd Industrial Revolution</a:t>
            </a:r>
          </a:p>
        </p:txBody>
      </p:sp>
      <p:sp>
        <p:nvSpPr>
          <p:cNvPr id="5128" name="Google Shape;1352;p132"/>
          <p:cNvSpPr txBox="1">
            <a:spLocks noChangeArrowheads="1"/>
          </p:cNvSpPr>
          <p:nvPr/>
        </p:nvSpPr>
        <p:spPr bwMode="auto">
          <a:xfrm>
            <a:off x="806450" y="4941888"/>
            <a:ext cx="676275" cy="368300"/>
          </a:xfrm>
          <a:prstGeom prst="rect">
            <a:avLst/>
          </a:prstGeom>
          <a:noFill/>
          <a:ln w="12700">
            <a:noFill/>
            <a:miter lim="400000"/>
            <a:headEnd/>
            <a:tailEnd/>
          </a:ln>
        </p:spPr>
        <p:txBody>
          <a:bodyPr lIns="0" tIns="0" rIns="0" bIns="0">
            <a:spAutoFit/>
          </a:bodyPr>
          <a:lstStyle/>
          <a:p>
            <a:pPr algn="ctr">
              <a:lnSpc>
                <a:spcPct val="80000"/>
              </a:lnSpc>
            </a:pPr>
            <a:r>
              <a:rPr lang="en-US" sz="1000">
                <a:solidFill>
                  <a:srgbClr val="E2F1F6"/>
                </a:solidFill>
              </a:rPr>
              <a:t>1st Industrial Revolution</a:t>
            </a:r>
          </a:p>
        </p:txBody>
      </p:sp>
      <p:sp>
        <p:nvSpPr>
          <p:cNvPr id="5129" name="Google Shape;1353;p132"/>
          <p:cNvSpPr txBox="1">
            <a:spLocks noChangeArrowheads="1"/>
          </p:cNvSpPr>
          <p:nvPr/>
        </p:nvSpPr>
        <p:spPr bwMode="auto">
          <a:xfrm>
            <a:off x="533400" y="5715000"/>
            <a:ext cx="1200150" cy="276225"/>
          </a:xfrm>
          <a:prstGeom prst="rect">
            <a:avLst/>
          </a:prstGeom>
          <a:noFill/>
          <a:ln w="12700">
            <a:noFill/>
            <a:miter lim="400000"/>
            <a:headEnd/>
            <a:tailEnd/>
          </a:ln>
        </p:spPr>
        <p:txBody>
          <a:bodyPr lIns="0" tIns="0" rIns="0" bIns="0">
            <a:spAutoFit/>
          </a:bodyPr>
          <a:lstStyle/>
          <a:p>
            <a:pPr algn="ctr"/>
            <a:r>
              <a:rPr lang="en-US" b="1">
                <a:solidFill>
                  <a:srgbClr val="E2F1F6"/>
                </a:solidFill>
              </a:rPr>
              <a:t>Steam</a:t>
            </a:r>
          </a:p>
        </p:txBody>
      </p:sp>
      <p:sp>
        <p:nvSpPr>
          <p:cNvPr id="5130" name="Google Shape;1354;p132"/>
          <p:cNvSpPr txBox="1">
            <a:spLocks noChangeArrowheads="1"/>
          </p:cNvSpPr>
          <p:nvPr/>
        </p:nvSpPr>
        <p:spPr bwMode="auto">
          <a:xfrm>
            <a:off x="2286000" y="5743575"/>
            <a:ext cx="1295400" cy="276225"/>
          </a:xfrm>
          <a:prstGeom prst="rect">
            <a:avLst/>
          </a:prstGeom>
          <a:noFill/>
          <a:ln w="12700">
            <a:noFill/>
            <a:miter lim="400000"/>
            <a:headEnd/>
            <a:tailEnd/>
          </a:ln>
        </p:spPr>
        <p:txBody>
          <a:bodyPr lIns="0" tIns="0" rIns="0" bIns="0">
            <a:spAutoFit/>
          </a:bodyPr>
          <a:lstStyle/>
          <a:p>
            <a:pPr algn="ctr"/>
            <a:r>
              <a:rPr lang="en-US" b="1">
                <a:solidFill>
                  <a:srgbClr val="E2F1F6"/>
                </a:solidFill>
              </a:rPr>
              <a:t>Electricity</a:t>
            </a:r>
          </a:p>
        </p:txBody>
      </p:sp>
      <p:sp>
        <p:nvSpPr>
          <p:cNvPr id="5131" name="Google Shape;1355;p132"/>
          <p:cNvSpPr txBox="1">
            <a:spLocks noChangeArrowheads="1"/>
          </p:cNvSpPr>
          <p:nvPr/>
        </p:nvSpPr>
        <p:spPr bwMode="auto">
          <a:xfrm>
            <a:off x="4114800" y="5743575"/>
            <a:ext cx="1295400" cy="276225"/>
          </a:xfrm>
          <a:prstGeom prst="rect">
            <a:avLst/>
          </a:prstGeom>
          <a:noFill/>
          <a:ln w="12700">
            <a:noFill/>
            <a:miter lim="400000"/>
            <a:headEnd/>
            <a:tailEnd/>
          </a:ln>
        </p:spPr>
        <p:txBody>
          <a:bodyPr lIns="0" tIns="0" rIns="0" bIns="0">
            <a:spAutoFit/>
          </a:bodyPr>
          <a:lstStyle/>
          <a:p>
            <a:pPr algn="ctr"/>
            <a:r>
              <a:rPr lang="en-US" b="1">
                <a:solidFill>
                  <a:srgbClr val="E2F1F6"/>
                </a:solidFill>
              </a:rPr>
              <a:t>Computing</a:t>
            </a:r>
          </a:p>
        </p:txBody>
      </p:sp>
      <p:sp>
        <p:nvSpPr>
          <p:cNvPr id="5132" name="Google Shape;1356;p132"/>
          <p:cNvSpPr txBox="1">
            <a:spLocks noChangeArrowheads="1"/>
          </p:cNvSpPr>
          <p:nvPr/>
        </p:nvSpPr>
        <p:spPr bwMode="auto">
          <a:xfrm>
            <a:off x="6718300" y="5715000"/>
            <a:ext cx="1358900" cy="307975"/>
          </a:xfrm>
          <a:prstGeom prst="rect">
            <a:avLst/>
          </a:prstGeom>
          <a:noFill/>
          <a:ln w="12700">
            <a:noFill/>
            <a:miter lim="400000"/>
            <a:headEnd/>
            <a:tailEnd/>
          </a:ln>
        </p:spPr>
        <p:txBody>
          <a:bodyPr lIns="0" tIns="0" rIns="0" bIns="0">
            <a:spAutoFit/>
          </a:bodyPr>
          <a:lstStyle/>
          <a:p>
            <a:pPr algn="ctr"/>
            <a:r>
              <a:rPr lang="en-US" sz="2000" b="1">
                <a:solidFill>
                  <a:srgbClr val="E2F1F6"/>
                </a:solidFill>
              </a:rPr>
              <a:t>Connected</a:t>
            </a:r>
          </a:p>
        </p:txBody>
      </p:sp>
      <p:sp>
        <p:nvSpPr>
          <p:cNvPr id="5133" name="Google Shape;1357;p132"/>
          <p:cNvSpPr txBox="1">
            <a:spLocks noChangeArrowheads="1"/>
          </p:cNvSpPr>
          <p:nvPr/>
        </p:nvSpPr>
        <p:spPr bwMode="auto">
          <a:xfrm>
            <a:off x="582613" y="5943600"/>
            <a:ext cx="1093787" cy="246063"/>
          </a:xfrm>
          <a:prstGeom prst="rect">
            <a:avLst/>
          </a:prstGeom>
          <a:noFill/>
          <a:ln w="12700">
            <a:noFill/>
            <a:miter lim="400000"/>
            <a:headEnd/>
            <a:tailEnd/>
          </a:ln>
        </p:spPr>
        <p:txBody>
          <a:bodyPr lIns="0" tIns="0" rIns="0" bIns="0">
            <a:spAutoFit/>
          </a:bodyPr>
          <a:lstStyle/>
          <a:p>
            <a:pPr algn="ctr"/>
            <a:r>
              <a:rPr lang="en-US" sz="1600">
                <a:solidFill>
                  <a:srgbClr val="FFFFFF"/>
                </a:solidFill>
              </a:rPr>
              <a:t>1700s</a:t>
            </a:r>
          </a:p>
        </p:txBody>
      </p:sp>
      <p:sp>
        <p:nvSpPr>
          <p:cNvPr id="5134" name="Google Shape;1358;p132"/>
          <p:cNvSpPr txBox="1">
            <a:spLocks noChangeArrowheads="1"/>
          </p:cNvSpPr>
          <p:nvPr/>
        </p:nvSpPr>
        <p:spPr bwMode="auto">
          <a:xfrm>
            <a:off x="2438400" y="6078538"/>
            <a:ext cx="736600" cy="246062"/>
          </a:xfrm>
          <a:prstGeom prst="rect">
            <a:avLst/>
          </a:prstGeom>
          <a:noFill/>
          <a:ln w="12700">
            <a:noFill/>
            <a:miter lim="400000"/>
            <a:headEnd/>
            <a:tailEnd/>
          </a:ln>
        </p:spPr>
        <p:txBody>
          <a:bodyPr lIns="0" tIns="0" rIns="0" bIns="0">
            <a:spAutoFit/>
          </a:bodyPr>
          <a:lstStyle/>
          <a:p>
            <a:pPr algn="ctr"/>
            <a:r>
              <a:rPr lang="en-US" sz="1600">
                <a:solidFill>
                  <a:srgbClr val="FFFFFF"/>
                </a:solidFill>
              </a:rPr>
              <a:t>1800s</a:t>
            </a:r>
          </a:p>
        </p:txBody>
      </p:sp>
      <p:sp>
        <p:nvSpPr>
          <p:cNvPr id="5135" name="Google Shape;1359;p132"/>
          <p:cNvSpPr txBox="1">
            <a:spLocks noChangeArrowheads="1"/>
          </p:cNvSpPr>
          <p:nvPr/>
        </p:nvSpPr>
        <p:spPr bwMode="auto">
          <a:xfrm>
            <a:off x="4343400" y="6078538"/>
            <a:ext cx="663575" cy="246062"/>
          </a:xfrm>
          <a:prstGeom prst="rect">
            <a:avLst/>
          </a:prstGeom>
          <a:noFill/>
          <a:ln w="12700">
            <a:noFill/>
            <a:miter lim="400000"/>
            <a:headEnd/>
            <a:tailEnd/>
          </a:ln>
        </p:spPr>
        <p:txBody>
          <a:bodyPr lIns="0" tIns="0" rIns="0" bIns="0">
            <a:spAutoFit/>
          </a:bodyPr>
          <a:lstStyle/>
          <a:p>
            <a:pPr algn="ctr"/>
            <a:r>
              <a:rPr lang="en-US" sz="1600">
                <a:solidFill>
                  <a:srgbClr val="FFFFFF"/>
                </a:solidFill>
              </a:rPr>
              <a:t>1900s</a:t>
            </a:r>
          </a:p>
        </p:txBody>
      </p:sp>
      <p:sp>
        <p:nvSpPr>
          <p:cNvPr id="5136" name="Google Shape;1360;p132"/>
          <p:cNvSpPr txBox="1">
            <a:spLocks noChangeArrowheads="1"/>
          </p:cNvSpPr>
          <p:nvPr/>
        </p:nvSpPr>
        <p:spPr bwMode="auto">
          <a:xfrm>
            <a:off x="7023100" y="6096000"/>
            <a:ext cx="825500" cy="196850"/>
          </a:xfrm>
          <a:prstGeom prst="rect">
            <a:avLst/>
          </a:prstGeom>
          <a:noFill/>
          <a:ln w="12700">
            <a:noFill/>
            <a:miter lim="400000"/>
            <a:headEnd/>
            <a:tailEnd/>
          </a:ln>
        </p:spPr>
        <p:txBody>
          <a:bodyPr lIns="0" tIns="0" rIns="0" bIns="0">
            <a:spAutoFit/>
          </a:bodyPr>
          <a:lstStyle/>
          <a:p>
            <a:pPr algn="ctr">
              <a:lnSpc>
                <a:spcPct val="80000"/>
              </a:lnSpc>
            </a:pPr>
            <a:r>
              <a:rPr lang="en-US" sz="1600">
                <a:solidFill>
                  <a:srgbClr val="FFFFFF"/>
                </a:solidFill>
              </a:rPr>
              <a:t>Today</a:t>
            </a:r>
          </a:p>
        </p:txBody>
      </p:sp>
      <p:pic>
        <p:nvPicPr>
          <p:cNvPr id="5137" name="Google Shape;1361;p132" descr="Google Shape;1361;p132"/>
          <p:cNvPicPr>
            <a:picLocks noChangeAspect="1"/>
          </p:cNvPicPr>
          <p:nvPr/>
        </p:nvPicPr>
        <p:blipFill>
          <a:blip r:embed="rId4" cstate="print"/>
          <a:srcRect/>
          <a:stretch>
            <a:fillRect/>
          </a:stretch>
        </p:blipFill>
        <p:spPr bwMode="auto">
          <a:xfrm>
            <a:off x="5153025" y="1177925"/>
            <a:ext cx="809625" cy="361950"/>
          </a:xfrm>
          <a:prstGeom prst="rect">
            <a:avLst/>
          </a:prstGeom>
          <a:noFill/>
          <a:ln w="12700">
            <a:noFill/>
            <a:miter lim="400000"/>
            <a:headEnd/>
            <a:tailEnd/>
          </a:ln>
        </p:spPr>
      </p:pic>
      <p:pic>
        <p:nvPicPr>
          <p:cNvPr id="5138" name="Google Shape;1362;p132" descr="Google Shape;1362;p132"/>
          <p:cNvPicPr>
            <a:picLocks noChangeAspect="1"/>
          </p:cNvPicPr>
          <p:nvPr/>
        </p:nvPicPr>
        <p:blipFill>
          <a:blip r:embed="rId5" cstate="print"/>
          <a:srcRect l="2229" t="2" r="2" b="11877"/>
          <a:stretch>
            <a:fillRect/>
          </a:stretch>
        </p:blipFill>
        <p:spPr bwMode="auto">
          <a:xfrm>
            <a:off x="6802438" y="593725"/>
            <a:ext cx="1495425" cy="2682875"/>
          </a:xfrm>
          <a:prstGeom prst="rect">
            <a:avLst/>
          </a:prstGeom>
          <a:noFill/>
          <a:ln w="12700">
            <a:noFill/>
            <a:miter lim="400000"/>
            <a:headEnd/>
            <a:tailEnd/>
          </a:ln>
        </p:spPr>
      </p:pic>
      <p:pic>
        <p:nvPicPr>
          <p:cNvPr id="5139" name="Google Shape;1363;p132" descr="Google Shape;1363;p132"/>
          <p:cNvPicPr>
            <a:picLocks noChangeAspect="1"/>
          </p:cNvPicPr>
          <p:nvPr/>
        </p:nvPicPr>
        <p:blipFill>
          <a:blip r:embed="rId6" cstate="print"/>
          <a:srcRect/>
          <a:stretch>
            <a:fillRect/>
          </a:stretch>
        </p:blipFill>
        <p:spPr bwMode="auto">
          <a:xfrm>
            <a:off x="5526088" y="1857375"/>
            <a:ext cx="2444750" cy="1905000"/>
          </a:xfrm>
          <a:prstGeom prst="rect">
            <a:avLst/>
          </a:prstGeom>
          <a:noFill/>
          <a:ln w="12700">
            <a:noFill/>
            <a:miter lim="400000"/>
            <a:headEnd/>
            <a:tailEnd/>
          </a:ln>
        </p:spPr>
      </p:pic>
      <p:sp>
        <p:nvSpPr>
          <p:cNvPr id="5140" name="Google Shape;1364;p132"/>
          <p:cNvSpPr>
            <a:spLocks/>
          </p:cNvSpPr>
          <p:nvPr/>
        </p:nvSpPr>
        <p:spPr bwMode="auto">
          <a:xfrm>
            <a:off x="4108450" y="4146550"/>
            <a:ext cx="1225550" cy="150813"/>
          </a:xfrm>
          <a:custGeom>
            <a:avLst/>
            <a:gdLst>
              <a:gd name="T0" fmla="*/ 34756713 w 21600"/>
              <a:gd name="T1" fmla="*/ 530401 h 21600"/>
              <a:gd name="T2" fmla="*/ 34756713 w 21600"/>
              <a:gd name="T3" fmla="*/ 530401 h 21600"/>
              <a:gd name="T4" fmla="*/ 34756713 w 21600"/>
              <a:gd name="T5" fmla="*/ 530401 h 21600"/>
              <a:gd name="T6" fmla="*/ 34756713 w 21600"/>
              <a:gd name="T7" fmla="*/ 53040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595" y="0"/>
                </a:moveTo>
                <a:lnTo>
                  <a:pt x="20067" y="140"/>
                </a:lnTo>
                <a:lnTo>
                  <a:pt x="21600" y="21545"/>
                </a:lnTo>
                <a:lnTo>
                  <a:pt x="0" y="21600"/>
                </a:lnTo>
                <a:lnTo>
                  <a:pt x="595" y="0"/>
                </a:lnTo>
                <a:close/>
              </a:path>
            </a:pathLst>
          </a:custGeom>
          <a:solidFill>
            <a:srgbClr val="070D1C"/>
          </a:solidFill>
          <a:ln w="12700">
            <a:noFill/>
            <a:miter lim="400000"/>
            <a:headEnd/>
            <a:tailEnd/>
          </a:ln>
        </p:spPr>
        <p:txBody>
          <a:bodyPr lIns="0" tIns="0" rIns="0" bIns="0" anchor="ctr"/>
          <a:lstStyle/>
          <a:p>
            <a:endParaRPr lang="en-US"/>
          </a:p>
        </p:txBody>
      </p:sp>
      <p:sp>
        <p:nvSpPr>
          <p:cNvPr id="5141" name="Google Shape;1365;p132"/>
          <p:cNvSpPr>
            <a:spLocks/>
          </p:cNvSpPr>
          <p:nvPr/>
        </p:nvSpPr>
        <p:spPr bwMode="auto">
          <a:xfrm>
            <a:off x="554038" y="4645025"/>
            <a:ext cx="1427162" cy="176213"/>
          </a:xfrm>
          <a:custGeom>
            <a:avLst/>
            <a:gdLst>
              <a:gd name="T0" fmla="*/ 47150062 w 21600"/>
              <a:gd name="T1" fmla="*/ 719341 h 21600"/>
              <a:gd name="T2" fmla="*/ 47150062 w 21600"/>
              <a:gd name="T3" fmla="*/ 719341 h 21600"/>
              <a:gd name="T4" fmla="*/ 47150062 w 21600"/>
              <a:gd name="T5" fmla="*/ 719341 h 21600"/>
              <a:gd name="T6" fmla="*/ 47150062 w 21600"/>
              <a:gd name="T7" fmla="*/ 7193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8306" y="1462"/>
                </a:moveTo>
                <a:lnTo>
                  <a:pt x="21600" y="0"/>
                </a:lnTo>
                <a:lnTo>
                  <a:pt x="18530" y="21153"/>
                </a:lnTo>
                <a:lnTo>
                  <a:pt x="0" y="21600"/>
                </a:lnTo>
                <a:lnTo>
                  <a:pt x="8306" y="1462"/>
                </a:lnTo>
                <a:close/>
              </a:path>
            </a:pathLst>
          </a:custGeom>
          <a:solidFill>
            <a:srgbClr val="423E3A"/>
          </a:solidFill>
          <a:ln w="12700">
            <a:noFill/>
            <a:miter lim="400000"/>
            <a:headEnd/>
            <a:tailEnd/>
          </a:ln>
        </p:spPr>
        <p:txBody>
          <a:bodyPr lIns="0" tIns="0" rIns="0" bIns="0" anchor="ctr"/>
          <a:lstStyle/>
          <a:p>
            <a:endParaRPr lang="en-US"/>
          </a:p>
        </p:txBody>
      </p:sp>
      <p:sp>
        <p:nvSpPr>
          <p:cNvPr id="5142" name="Google Shape;1366;p132"/>
          <p:cNvSpPr>
            <a:spLocks/>
          </p:cNvSpPr>
          <p:nvPr/>
        </p:nvSpPr>
        <p:spPr bwMode="auto">
          <a:xfrm>
            <a:off x="2335213" y="4441825"/>
            <a:ext cx="1419225" cy="153988"/>
          </a:xfrm>
          <a:custGeom>
            <a:avLst/>
            <a:gdLst>
              <a:gd name="T0" fmla="*/ 46638230 w 21600"/>
              <a:gd name="T1" fmla="*/ 545046 h 21600"/>
              <a:gd name="T2" fmla="*/ 46638230 w 21600"/>
              <a:gd name="T3" fmla="*/ 545046 h 21600"/>
              <a:gd name="T4" fmla="*/ 46638230 w 21600"/>
              <a:gd name="T5" fmla="*/ 545046 h 21600"/>
              <a:gd name="T6" fmla="*/ 46638230 w 21600"/>
              <a:gd name="T7" fmla="*/ 5450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5573" y="944"/>
                </a:moveTo>
                <a:lnTo>
                  <a:pt x="21600" y="0"/>
                </a:lnTo>
                <a:lnTo>
                  <a:pt x="18447" y="21600"/>
                </a:lnTo>
                <a:lnTo>
                  <a:pt x="0" y="21219"/>
                </a:lnTo>
                <a:lnTo>
                  <a:pt x="5573" y="944"/>
                </a:lnTo>
                <a:close/>
              </a:path>
            </a:pathLst>
          </a:custGeom>
          <a:solidFill>
            <a:srgbClr val="23211E"/>
          </a:solidFill>
          <a:ln w="12700">
            <a:noFill/>
            <a:miter lim="400000"/>
            <a:headEnd/>
            <a:tailEnd/>
          </a:ln>
        </p:spPr>
        <p:txBody>
          <a:bodyPr lIns="0" tIns="0" rIns="0" bIns="0" anchor="ctr"/>
          <a:lstStyle/>
          <a:p>
            <a:endParaRPr lang="en-US"/>
          </a:p>
        </p:txBody>
      </p:sp>
      <p:pic>
        <p:nvPicPr>
          <p:cNvPr id="5143" name="Google Shape;1367;p132" descr="Google Shape;1367;p132"/>
          <p:cNvPicPr>
            <a:picLocks noChangeAspect="1"/>
          </p:cNvPicPr>
          <p:nvPr/>
        </p:nvPicPr>
        <p:blipFill>
          <a:blip r:embed="rId7" cstate="print"/>
          <a:srcRect/>
          <a:stretch>
            <a:fillRect/>
          </a:stretch>
        </p:blipFill>
        <p:spPr bwMode="auto">
          <a:xfrm>
            <a:off x="5121275" y="2773363"/>
            <a:ext cx="341313" cy="1425575"/>
          </a:xfrm>
          <a:prstGeom prst="rect">
            <a:avLst/>
          </a:prstGeom>
          <a:noFill/>
          <a:ln w="12700">
            <a:noFill/>
            <a:miter lim="400000"/>
            <a:headEnd/>
            <a:tailEnd/>
          </a:ln>
        </p:spPr>
      </p:pic>
      <p:pic>
        <p:nvPicPr>
          <p:cNvPr id="5144" name="Google Shape;1368;p132" descr="Google Shape;1368;p132"/>
          <p:cNvPicPr>
            <a:picLocks noChangeAspect="1"/>
          </p:cNvPicPr>
          <p:nvPr/>
        </p:nvPicPr>
        <p:blipFill>
          <a:blip r:embed="rId8" cstate="print"/>
          <a:srcRect/>
          <a:stretch>
            <a:fillRect/>
          </a:stretch>
        </p:blipFill>
        <p:spPr bwMode="auto">
          <a:xfrm>
            <a:off x="3952875" y="3675063"/>
            <a:ext cx="471488" cy="560387"/>
          </a:xfrm>
          <a:prstGeom prst="rect">
            <a:avLst/>
          </a:prstGeom>
          <a:noFill/>
          <a:ln w="12700">
            <a:noFill/>
            <a:miter lim="400000"/>
            <a:headEnd/>
            <a:tailEnd/>
          </a:ln>
        </p:spPr>
      </p:pic>
      <p:pic>
        <p:nvPicPr>
          <p:cNvPr id="5145" name="Google Shape;1369;p132" descr="Google Shape;1369;p132"/>
          <p:cNvPicPr>
            <a:picLocks noChangeAspect="1"/>
          </p:cNvPicPr>
          <p:nvPr/>
        </p:nvPicPr>
        <p:blipFill>
          <a:blip r:embed="rId9" cstate="print"/>
          <a:srcRect/>
          <a:stretch>
            <a:fillRect/>
          </a:stretch>
        </p:blipFill>
        <p:spPr bwMode="auto">
          <a:xfrm>
            <a:off x="4441825" y="3448050"/>
            <a:ext cx="635000" cy="812800"/>
          </a:xfrm>
          <a:prstGeom prst="rect">
            <a:avLst/>
          </a:prstGeom>
          <a:noFill/>
          <a:ln w="12700">
            <a:noFill/>
            <a:miter lim="400000"/>
            <a:headEnd/>
            <a:tailEnd/>
          </a:ln>
        </p:spPr>
      </p:pic>
      <p:pic>
        <p:nvPicPr>
          <p:cNvPr id="5146" name="Google Shape;1370;p132" descr="Google Shape;1370;p132"/>
          <p:cNvPicPr>
            <a:picLocks noChangeAspect="1"/>
          </p:cNvPicPr>
          <p:nvPr/>
        </p:nvPicPr>
        <p:blipFill>
          <a:blip r:embed="rId10" cstate="print"/>
          <a:srcRect/>
          <a:stretch>
            <a:fillRect/>
          </a:stretch>
        </p:blipFill>
        <p:spPr bwMode="auto">
          <a:xfrm>
            <a:off x="3048000" y="3419475"/>
            <a:ext cx="569913" cy="1100138"/>
          </a:xfrm>
          <a:prstGeom prst="rect">
            <a:avLst/>
          </a:prstGeom>
          <a:noFill/>
          <a:ln w="12700">
            <a:noFill/>
            <a:miter lim="400000"/>
            <a:headEnd/>
            <a:tailEnd/>
          </a:ln>
        </p:spPr>
      </p:pic>
      <p:pic>
        <p:nvPicPr>
          <p:cNvPr id="5147" name="Google Shape;1371;p132" descr="Google Shape;1371;p132"/>
          <p:cNvPicPr>
            <a:picLocks noChangeAspect="1"/>
          </p:cNvPicPr>
          <p:nvPr/>
        </p:nvPicPr>
        <p:blipFill>
          <a:blip r:embed="rId11" cstate="print"/>
          <a:srcRect/>
          <a:stretch>
            <a:fillRect/>
          </a:stretch>
        </p:blipFill>
        <p:spPr bwMode="auto">
          <a:xfrm>
            <a:off x="2662238" y="3511550"/>
            <a:ext cx="407987" cy="1057275"/>
          </a:xfrm>
          <a:prstGeom prst="rect">
            <a:avLst/>
          </a:prstGeom>
          <a:noFill/>
          <a:ln w="12700">
            <a:noFill/>
            <a:miter lim="400000"/>
            <a:headEnd/>
            <a:tailEnd/>
          </a:ln>
        </p:spPr>
      </p:pic>
      <p:pic>
        <p:nvPicPr>
          <p:cNvPr id="5148" name="Google Shape;1372;p132" descr="Google Shape;1372;p132"/>
          <p:cNvPicPr>
            <a:picLocks noChangeAspect="1"/>
          </p:cNvPicPr>
          <p:nvPr/>
        </p:nvPicPr>
        <p:blipFill>
          <a:blip r:embed="rId12" cstate="print"/>
          <a:srcRect/>
          <a:stretch>
            <a:fillRect/>
          </a:stretch>
        </p:blipFill>
        <p:spPr bwMode="auto">
          <a:xfrm>
            <a:off x="7735888" y="2038350"/>
            <a:ext cx="615950" cy="1352550"/>
          </a:xfrm>
          <a:prstGeom prst="rect">
            <a:avLst/>
          </a:prstGeom>
          <a:noFill/>
          <a:ln w="12700">
            <a:noFill/>
            <a:miter lim="400000"/>
            <a:headEnd/>
            <a:tailEnd/>
          </a:ln>
        </p:spPr>
      </p:pic>
      <p:pic>
        <p:nvPicPr>
          <p:cNvPr id="5149" name="Google Shape;1373;p132" descr="Google Shape;1373;p132"/>
          <p:cNvPicPr>
            <a:picLocks noChangeAspect="1"/>
          </p:cNvPicPr>
          <p:nvPr/>
        </p:nvPicPr>
        <p:blipFill>
          <a:blip r:embed="rId13" cstate="print"/>
          <a:srcRect/>
          <a:stretch>
            <a:fillRect/>
          </a:stretch>
        </p:blipFill>
        <p:spPr bwMode="auto">
          <a:xfrm>
            <a:off x="6589713" y="2546350"/>
            <a:ext cx="768350" cy="727075"/>
          </a:xfrm>
          <a:prstGeom prst="rect">
            <a:avLst/>
          </a:prstGeom>
          <a:noFill/>
          <a:ln w="12700">
            <a:noFill/>
            <a:miter lim="400000"/>
            <a:headEnd/>
            <a:tailEnd/>
          </a:ln>
        </p:spPr>
      </p:pic>
      <p:pic>
        <p:nvPicPr>
          <p:cNvPr id="5150" name="Google Shape;1374;p132" descr="Google Shape;1374;p132"/>
          <p:cNvPicPr>
            <a:picLocks noChangeAspect="1"/>
          </p:cNvPicPr>
          <p:nvPr/>
        </p:nvPicPr>
        <p:blipFill>
          <a:blip r:embed="rId14" cstate="print"/>
          <a:srcRect/>
          <a:stretch>
            <a:fillRect/>
          </a:stretch>
        </p:blipFill>
        <p:spPr bwMode="auto">
          <a:xfrm>
            <a:off x="8123238" y="2257425"/>
            <a:ext cx="463550" cy="1016000"/>
          </a:xfrm>
          <a:prstGeom prst="rect">
            <a:avLst/>
          </a:prstGeom>
          <a:noFill/>
          <a:ln w="12700">
            <a:noFill/>
            <a:miter lim="400000"/>
            <a:headEnd/>
            <a:tailEnd/>
          </a:ln>
        </p:spPr>
      </p:pic>
      <p:pic>
        <p:nvPicPr>
          <p:cNvPr id="5151" name="Google Shape;1375;p132" descr="Google Shape;1375;p132"/>
          <p:cNvPicPr>
            <a:picLocks noChangeAspect="1"/>
          </p:cNvPicPr>
          <p:nvPr/>
        </p:nvPicPr>
        <p:blipFill>
          <a:blip r:embed="rId15" cstate="print"/>
          <a:srcRect b="6020"/>
          <a:stretch>
            <a:fillRect/>
          </a:stretch>
        </p:blipFill>
        <p:spPr bwMode="auto">
          <a:xfrm>
            <a:off x="5981700" y="741363"/>
            <a:ext cx="979488" cy="2568575"/>
          </a:xfrm>
          <a:prstGeom prst="rect">
            <a:avLst/>
          </a:prstGeom>
          <a:noFill/>
          <a:ln w="12700">
            <a:noFill/>
            <a:miter lim="400000"/>
            <a:headEnd/>
            <a:tailEnd/>
          </a:ln>
        </p:spPr>
      </p:pic>
      <p:pic>
        <p:nvPicPr>
          <p:cNvPr id="5152" name="Google Shape;1376;p132" descr="Google Shape;1376;p132"/>
          <p:cNvPicPr>
            <a:picLocks noChangeAspect="1"/>
          </p:cNvPicPr>
          <p:nvPr/>
        </p:nvPicPr>
        <p:blipFill>
          <a:blip r:embed="rId16" cstate="print"/>
          <a:srcRect/>
          <a:stretch>
            <a:fillRect/>
          </a:stretch>
        </p:blipFill>
        <p:spPr bwMode="auto">
          <a:xfrm>
            <a:off x="1011238" y="3338513"/>
            <a:ext cx="936625" cy="1470025"/>
          </a:xfrm>
          <a:prstGeom prst="rect">
            <a:avLst/>
          </a:prstGeom>
          <a:noFill/>
          <a:ln w="12700">
            <a:noFill/>
            <a:miter lim="400000"/>
            <a:headEnd/>
            <a:tailEnd/>
          </a:ln>
        </p:spPr>
      </p:pic>
      <p:pic>
        <p:nvPicPr>
          <p:cNvPr id="5153" name="Google Shape;1377;p132" descr="Google Shape;1377;p132"/>
          <p:cNvPicPr>
            <a:picLocks noChangeAspect="1"/>
          </p:cNvPicPr>
          <p:nvPr/>
        </p:nvPicPr>
        <p:blipFill>
          <a:blip r:embed="rId17" cstate="print"/>
          <a:srcRect t="94128" b="3445"/>
          <a:stretch>
            <a:fillRect/>
          </a:stretch>
        </p:blipFill>
        <p:spPr bwMode="auto">
          <a:xfrm>
            <a:off x="0" y="6702425"/>
            <a:ext cx="9153525" cy="166688"/>
          </a:xfrm>
          <a:prstGeom prst="rect">
            <a:avLst/>
          </a:prstGeom>
          <a:noFill/>
          <a:ln w="12700">
            <a:noFill/>
            <a:miter lim="4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52400" y="1600200"/>
          <a:ext cx="8763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0" y="76200"/>
            <a:ext cx="9144000" cy="1143000"/>
          </a:xfrm>
        </p:spPr>
        <p:txBody>
          <a:bodyPr/>
          <a:lstStyle/>
          <a:p>
            <a:pPr eaLnBrk="1" hangingPunct="1"/>
            <a:r>
              <a:rPr lang="en-US" dirty="0" smtClean="0">
                <a:latin typeface="Algerian" pitchFamily="82" charset="0"/>
              </a:rPr>
              <a:t>TKR college of engineering &amp; Technology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0" name="Google Shape;1382;p133" descr="Google Shape;1382;p133"/>
          <p:cNvPicPr>
            <a:picLocks noChangeAspect="1"/>
          </p:cNvPicPr>
          <p:nvPr/>
        </p:nvPicPr>
        <p:blipFill>
          <a:blip r:embed="rId3" cstate="print">
            <a:extLst/>
          </a:blip>
          <a:stretch>
            <a:fillRect/>
          </a:stretch>
        </p:blipFill>
        <p:spPr>
          <a:xfrm>
            <a:off x="121157" y="1678907"/>
            <a:ext cx="6599388" cy="5311159"/>
          </a:xfrm>
          <a:prstGeom prst="rect">
            <a:avLst/>
          </a:prstGeom>
          <a:ln w="12700">
            <a:miter lim="400000"/>
          </a:ln>
        </p:spPr>
      </p:pic>
      <p:pic>
        <p:nvPicPr>
          <p:cNvPr id="2221" name="Google Shape;1383;p133" descr="Google Shape;1383;p133"/>
          <p:cNvPicPr>
            <a:picLocks noChangeAspect="1"/>
          </p:cNvPicPr>
          <p:nvPr/>
        </p:nvPicPr>
        <p:blipFill>
          <a:blip r:embed="rId4" cstate="print">
            <a:extLst/>
          </a:blip>
          <a:stretch>
            <a:fillRect/>
          </a:stretch>
        </p:blipFill>
        <p:spPr>
          <a:xfrm>
            <a:off x="812979" y="4636025"/>
            <a:ext cx="8338173" cy="2110927"/>
          </a:xfrm>
          <a:prstGeom prst="rect">
            <a:avLst/>
          </a:prstGeom>
          <a:ln w="12700">
            <a:miter lim="400000"/>
          </a:ln>
        </p:spPr>
      </p:pic>
      <p:pic>
        <p:nvPicPr>
          <p:cNvPr id="2222" name="Google Shape;1384;p133" descr="Google Shape;1384;p133"/>
          <p:cNvPicPr>
            <a:picLocks noChangeAspect="1"/>
          </p:cNvPicPr>
          <p:nvPr/>
        </p:nvPicPr>
        <p:blipFill>
          <a:blip r:embed="rId5" cstate="print">
            <a:alphaModFix amt="15000"/>
            <a:extLst/>
          </a:blip>
          <a:stretch>
            <a:fillRect/>
          </a:stretch>
        </p:blipFill>
        <p:spPr>
          <a:xfrm>
            <a:off x="6125995" y="434477"/>
            <a:ext cx="3025157" cy="3751356"/>
          </a:xfrm>
          <a:prstGeom prst="rect">
            <a:avLst/>
          </a:prstGeom>
          <a:ln w="12700">
            <a:miter lim="400000"/>
          </a:ln>
        </p:spPr>
      </p:pic>
      <p:sp>
        <p:nvSpPr>
          <p:cNvPr id="2223" name="Google Shape;1385;p133"/>
          <p:cNvSpPr txBox="1"/>
          <p:nvPr/>
        </p:nvSpPr>
        <p:spPr>
          <a:xfrm>
            <a:off x="4721596" y="1631064"/>
            <a:ext cx="1374404" cy="984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600">
                <a:solidFill>
                  <a:schemeClr val="accent1"/>
                </a:solidFill>
              </a:defRPr>
            </a:lvl1pPr>
          </a:lstStyle>
          <a:p>
            <a:r>
              <a:rPr lang="en-US" dirty="0" smtClean="0"/>
              <a:t>Skill Gap Between Industry and Academy	</a:t>
            </a:r>
            <a:endParaRPr dirty="0"/>
          </a:p>
        </p:txBody>
      </p:sp>
      <p:grpSp>
        <p:nvGrpSpPr>
          <p:cNvPr id="2" name="Google Shape;1386;p133"/>
          <p:cNvGrpSpPr/>
          <p:nvPr/>
        </p:nvGrpSpPr>
        <p:grpSpPr>
          <a:xfrm>
            <a:off x="4718138" y="3942757"/>
            <a:ext cx="809698" cy="1212467"/>
            <a:chOff x="0" y="0"/>
            <a:chExt cx="1078471" cy="1212466"/>
          </a:xfrm>
        </p:grpSpPr>
        <p:sp>
          <p:nvSpPr>
            <p:cNvPr id="2224" name="Google Shape;1387;p133"/>
            <p:cNvSpPr txBox="1"/>
            <p:nvPr/>
          </p:nvSpPr>
          <p:spPr>
            <a:xfrm>
              <a:off x="424063" y="0"/>
              <a:ext cx="307697" cy="6360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3100" baseline="30000">
                  <a:solidFill>
                    <a:schemeClr val="accent1"/>
                  </a:solidFill>
                </a:defRPr>
              </a:lvl1pPr>
            </a:lstStyle>
            <a:p>
              <a:r>
                <a:t>3x</a:t>
              </a:r>
            </a:p>
          </p:txBody>
        </p:sp>
        <p:sp>
          <p:nvSpPr>
            <p:cNvPr id="2225" name="Google Shape;1388;p133"/>
            <p:cNvSpPr txBox="1"/>
            <p:nvPr/>
          </p:nvSpPr>
          <p:spPr>
            <a:xfrm>
              <a:off x="0" y="391729"/>
              <a:ext cx="1078471" cy="820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600" baseline="30000">
                  <a:solidFill>
                    <a:schemeClr val="accent1"/>
                  </a:solidFill>
                </a:defRPr>
              </a:lvl1pPr>
            </a:lstStyle>
            <a:p>
              <a:r>
                <a:t>more demand for IT than are being educated</a:t>
              </a:r>
            </a:p>
          </p:txBody>
        </p:sp>
      </p:grpSp>
      <p:pic>
        <p:nvPicPr>
          <p:cNvPr id="2227" name="Google Shape;1389;p133" descr="Google Shape;1389;p133"/>
          <p:cNvPicPr>
            <a:picLocks noChangeAspect="1"/>
          </p:cNvPicPr>
          <p:nvPr/>
        </p:nvPicPr>
        <p:blipFill>
          <a:blip r:embed="rId3" cstate="print">
            <a:extLst/>
          </a:blip>
          <a:stretch>
            <a:fillRect/>
          </a:stretch>
        </p:blipFill>
        <p:spPr>
          <a:xfrm flipH="1">
            <a:off x="4193610" y="3424923"/>
            <a:ext cx="4178000" cy="3362438"/>
          </a:xfrm>
          <a:prstGeom prst="rect">
            <a:avLst/>
          </a:prstGeom>
          <a:ln w="12700">
            <a:miter lim="400000"/>
          </a:ln>
        </p:spPr>
      </p:pic>
      <p:grpSp>
        <p:nvGrpSpPr>
          <p:cNvPr id="3" name="Google Shape;1391;p133"/>
          <p:cNvGrpSpPr/>
          <p:nvPr/>
        </p:nvGrpSpPr>
        <p:grpSpPr>
          <a:xfrm>
            <a:off x="6585719" y="1531535"/>
            <a:ext cx="1152402" cy="773757"/>
            <a:chOff x="0" y="0"/>
            <a:chExt cx="1534935" cy="773755"/>
          </a:xfrm>
        </p:grpSpPr>
        <p:pic>
          <p:nvPicPr>
            <p:cNvPr id="2229" name="Google Shape;1392;p133" descr="Google Shape;1392;p133"/>
            <p:cNvPicPr>
              <a:picLocks noChangeAspect="1"/>
            </p:cNvPicPr>
            <p:nvPr/>
          </p:nvPicPr>
          <p:blipFill>
            <a:blip r:embed="rId6" cstate="print">
              <a:alphaModFix amt="80000"/>
              <a:extLst/>
            </a:blip>
            <a:stretch>
              <a:fillRect/>
            </a:stretch>
          </p:blipFill>
          <p:spPr>
            <a:xfrm rot="21180000" flipH="1">
              <a:off x="501991" y="210972"/>
              <a:ext cx="1006022" cy="503358"/>
            </a:xfrm>
            <a:prstGeom prst="rect">
              <a:avLst/>
            </a:prstGeom>
            <a:ln w="12700" cap="flat">
              <a:noFill/>
              <a:miter lim="400000"/>
            </a:ln>
            <a:effectLst/>
          </p:spPr>
        </p:pic>
        <p:pic>
          <p:nvPicPr>
            <p:cNvPr id="2230" name="Google Shape;1393;p133" descr="Google Shape;1393;p133"/>
            <p:cNvPicPr>
              <a:picLocks noChangeAspect="1"/>
            </p:cNvPicPr>
            <p:nvPr/>
          </p:nvPicPr>
          <p:blipFill>
            <a:blip r:embed="rId7" cstate="print">
              <a:alphaModFix amt="80000"/>
              <a:extLst/>
            </a:blip>
            <a:stretch>
              <a:fillRect/>
            </a:stretch>
          </p:blipFill>
          <p:spPr>
            <a:xfrm rot="21180000" flipH="1">
              <a:off x="24951" y="17166"/>
              <a:ext cx="307910" cy="428319"/>
            </a:xfrm>
            <a:prstGeom prst="rect">
              <a:avLst/>
            </a:prstGeom>
            <a:ln w="12700" cap="flat">
              <a:noFill/>
              <a:miter lim="400000"/>
            </a:ln>
            <a:effectLst/>
          </p:spPr>
        </p:pic>
      </p:grpSp>
      <p:pic>
        <p:nvPicPr>
          <p:cNvPr id="2232" name="Google Shape;1394;p133" descr="Google Shape;1394;p133"/>
          <p:cNvPicPr>
            <a:picLocks noChangeAspect="1"/>
          </p:cNvPicPr>
          <p:nvPr/>
        </p:nvPicPr>
        <p:blipFill>
          <a:blip r:embed="rId8" cstate="print">
            <a:extLst/>
          </a:blip>
          <a:stretch>
            <a:fillRect/>
          </a:stretch>
        </p:blipFill>
        <p:spPr>
          <a:xfrm rot="1285269">
            <a:off x="4858741" y="2817639"/>
            <a:ext cx="452854" cy="758999"/>
          </a:xfrm>
          <a:prstGeom prst="rect">
            <a:avLst/>
          </a:prstGeom>
          <a:ln w="12700">
            <a:miter lim="400000"/>
          </a:ln>
        </p:spPr>
      </p:pic>
      <p:sp>
        <p:nvSpPr>
          <p:cNvPr id="2233" name="Google Shape;1395;p133"/>
          <p:cNvSpPr txBox="1"/>
          <p:nvPr/>
        </p:nvSpPr>
        <p:spPr>
          <a:xfrm>
            <a:off x="6127737" y="4255781"/>
            <a:ext cx="1185615" cy="1020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sz="3200" b="1" baseline="30000">
                <a:solidFill>
                  <a:srgbClr val="FFFFFF"/>
                </a:solidFill>
              </a:defRPr>
            </a:pPr>
            <a:r>
              <a:t>400K</a:t>
            </a:r>
            <a:endParaRPr>
              <a:solidFill>
                <a:srgbClr val="000000"/>
              </a:solidFill>
            </a:endParaRPr>
          </a:p>
          <a:p>
            <a:pPr algn="ctr">
              <a:spcBef>
                <a:spcPts val="600"/>
              </a:spcBef>
              <a:defRPr sz="2000" b="1" baseline="30000">
                <a:solidFill>
                  <a:srgbClr val="FFFFFF"/>
                </a:solidFill>
              </a:defRPr>
            </a:pPr>
            <a:r>
              <a:t>Computer Science Students</a:t>
            </a:r>
          </a:p>
        </p:txBody>
      </p:sp>
      <p:sp>
        <p:nvSpPr>
          <p:cNvPr id="2234" name="Google Shape;1396;p133"/>
          <p:cNvSpPr txBox="1"/>
          <p:nvPr/>
        </p:nvSpPr>
        <p:spPr>
          <a:xfrm>
            <a:off x="2446515" y="2878722"/>
            <a:ext cx="920554" cy="1181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ct val="150000"/>
              </a:lnSpc>
              <a:defRPr sz="3200" b="1" baseline="30000">
                <a:solidFill>
                  <a:srgbClr val="FFFFFF"/>
                </a:solidFill>
              </a:defRPr>
            </a:pPr>
            <a:r>
              <a:t>1.4M</a:t>
            </a:r>
            <a:endParaRPr>
              <a:solidFill>
                <a:srgbClr val="000000"/>
              </a:solidFill>
            </a:endParaRPr>
          </a:p>
          <a:p>
            <a:pPr algn="ctr">
              <a:lnSpc>
                <a:spcPct val="80000"/>
              </a:lnSpc>
              <a:defRPr sz="2800" b="1" baseline="30000">
                <a:solidFill>
                  <a:srgbClr val="FFFFFF"/>
                </a:solidFill>
              </a:defRPr>
            </a:pPr>
            <a:r>
              <a:t>Developer Jobs</a:t>
            </a:r>
          </a:p>
        </p:txBody>
      </p:sp>
      <p:sp>
        <p:nvSpPr>
          <p:cNvPr id="2235" name="Google Shape;1397;p133"/>
          <p:cNvSpPr/>
          <p:nvPr/>
        </p:nvSpPr>
        <p:spPr>
          <a:xfrm>
            <a:off x="4193610" y="2708139"/>
            <a:ext cx="1612298" cy="13518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429" y="19048"/>
                  <a:pt x="5229" y="11848"/>
                  <a:pt x="0" y="0"/>
                </a:cubicBezTo>
              </a:path>
            </a:pathLst>
          </a:custGeom>
          <a:ln w="101600">
            <a:solidFill>
              <a:schemeClr val="accent1"/>
            </a:solidFill>
            <a:prstDash val="dashDot"/>
            <a:miter lim="400000"/>
          </a:ln>
        </p:spPr>
        <p:txBody>
          <a:bodyPr lIns="0" tIns="0" rIns="0" bIns="0"/>
          <a:lstStyle/>
          <a:p>
            <a:pPr>
              <a:defRPr sz="900"/>
            </a:pPr>
            <a:endParaRPr/>
          </a:p>
        </p:txBody>
      </p:sp>
      <p:sp>
        <p:nvSpPr>
          <p:cNvPr id="18" name="Title 1"/>
          <p:cNvSpPr>
            <a:spLocks noGrp="1"/>
          </p:cNvSpPr>
          <p:nvPr>
            <p:ph type="title"/>
          </p:nvPr>
        </p:nvSpPr>
        <p:spPr>
          <a:xfrm>
            <a:off x="0" y="76200"/>
            <a:ext cx="9144000" cy="1143000"/>
          </a:xfrm>
        </p:spPr>
        <p:txBody>
          <a:bodyPr/>
          <a:lstStyle/>
          <a:p>
            <a:pPr eaLnBrk="1" hangingPunct="1"/>
            <a:r>
              <a:rPr lang="en-US" dirty="0" smtClean="0">
                <a:latin typeface="Algerian" pitchFamily="82" charset="0"/>
              </a:rPr>
              <a:t>TKR college of engineering &amp; Technology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Content Placeholder 2"/>
          <p:cNvSpPr>
            <a:spLocks noGrp="1"/>
          </p:cNvSpPr>
          <p:nvPr>
            <p:ph idx="1"/>
          </p:nvPr>
        </p:nvSpPr>
        <p:spPr>
          <a:xfrm>
            <a:off x="457200" y="1219200"/>
            <a:ext cx="8229600" cy="762000"/>
          </a:xfrm>
        </p:spPr>
        <p:txBody>
          <a:bodyPr/>
          <a:lstStyle/>
          <a:p>
            <a:pPr algn="ctr" eaLnBrk="1" hangingPunct="1">
              <a:buFont typeface="Arial" charset="0"/>
              <a:buNone/>
            </a:pPr>
            <a:r>
              <a:rPr lang="en-US" sz="4400" b="1" u="sng" smtClean="0"/>
              <a:t>Placement Statistics</a:t>
            </a:r>
          </a:p>
          <a:p>
            <a:pPr eaLnBrk="1" hangingPunct="1">
              <a:buFont typeface="Arial" charset="0"/>
              <a:buNone/>
            </a:pPr>
            <a:endParaRPr lang="en-US" smtClean="0"/>
          </a:p>
        </p:txBody>
      </p:sp>
      <p:graphicFrame>
        <p:nvGraphicFramePr>
          <p:cNvPr id="5" name="Chart 3"/>
          <p:cNvGraphicFramePr>
            <a:graphicFrameLocks/>
          </p:cNvGraphicFramePr>
          <p:nvPr/>
        </p:nvGraphicFramePr>
        <p:xfrm>
          <a:off x="152400" y="2057400"/>
          <a:ext cx="8763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0" y="76200"/>
            <a:ext cx="9144000" cy="1143000"/>
          </a:xfrm>
        </p:spPr>
        <p:txBody>
          <a:bodyPr/>
          <a:lstStyle/>
          <a:p>
            <a:pPr eaLnBrk="1" hangingPunct="1"/>
            <a:r>
              <a:rPr lang="en-US" dirty="0" smtClean="0">
                <a:latin typeface="Algerian" pitchFamily="82" charset="0"/>
              </a:rPr>
              <a:t>TKR college of engineering &amp; Technology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20000"/>
          </a:bodyPr>
          <a:lstStyle/>
          <a:p>
            <a:pPr algn="ctr" eaLnBrk="1" fontAlgn="auto" hangingPunct="1">
              <a:spcAft>
                <a:spcPts val="0"/>
              </a:spcAft>
              <a:buFont typeface="Arial" pitchFamily="34" charset="0"/>
              <a:buNone/>
              <a:defRPr/>
            </a:pPr>
            <a:r>
              <a:rPr lang="en-US" sz="5200" b="1" u="sng" dirty="0" smtClean="0"/>
              <a:t>Key Highlights of Placements</a:t>
            </a:r>
            <a:r>
              <a:rPr lang="en-US" sz="5200" dirty="0" smtClean="0"/>
              <a:t> </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Wingdings" pitchFamily="2" charset="2"/>
              <a:buChar char="Ø"/>
              <a:defRPr/>
            </a:pPr>
            <a:r>
              <a:rPr lang="en-US" sz="2400" dirty="0" smtClean="0"/>
              <a:t>Drives conducted through ON/OFF campus and pool campuses</a:t>
            </a:r>
            <a:r>
              <a:rPr lang="en-US" dirty="0" smtClean="0"/>
              <a:t>:- 105+ companies</a:t>
            </a:r>
          </a:p>
          <a:p>
            <a:pPr eaLnBrk="1" fontAlgn="auto" hangingPunct="1">
              <a:spcAft>
                <a:spcPts val="0"/>
              </a:spcAft>
              <a:buFont typeface="Wingdings" pitchFamily="2" charset="2"/>
              <a:buChar char="Ø"/>
              <a:defRPr/>
            </a:pPr>
            <a:r>
              <a:rPr lang="en-US" sz="2400" dirty="0" smtClean="0"/>
              <a:t>Companies visited campus for conducting on-campus in campus premises</a:t>
            </a:r>
            <a:r>
              <a:rPr lang="en-US" dirty="0" smtClean="0"/>
              <a:t>:- 63+ organizations</a:t>
            </a:r>
          </a:p>
          <a:p>
            <a:pPr eaLnBrk="1" fontAlgn="auto" hangingPunct="1">
              <a:spcAft>
                <a:spcPts val="0"/>
              </a:spcAft>
              <a:buFont typeface="Wingdings" pitchFamily="2" charset="2"/>
              <a:buChar char="Ø"/>
              <a:defRPr/>
            </a:pPr>
            <a:r>
              <a:rPr lang="en-US" sz="2400" dirty="0" smtClean="0"/>
              <a:t>Offers acquired by the students in ON/OFF campus</a:t>
            </a:r>
            <a:r>
              <a:rPr lang="en-US" dirty="0" smtClean="0"/>
              <a:t>:- 600+ offers</a:t>
            </a:r>
          </a:p>
          <a:p>
            <a:pPr eaLnBrk="1" fontAlgn="auto" hangingPunct="1">
              <a:spcAft>
                <a:spcPts val="0"/>
              </a:spcAft>
              <a:buFont typeface="Wingdings" pitchFamily="2" charset="2"/>
              <a:buChar char="Ø"/>
              <a:defRPr/>
            </a:pPr>
            <a:r>
              <a:rPr lang="en-US" sz="2400" dirty="0" smtClean="0"/>
              <a:t>Core companies visited</a:t>
            </a:r>
            <a:r>
              <a:rPr lang="en-US" dirty="0" smtClean="0"/>
              <a:t>:- 50+</a:t>
            </a:r>
          </a:p>
          <a:p>
            <a:pPr eaLnBrk="1" fontAlgn="auto" hangingPunct="1">
              <a:spcAft>
                <a:spcPts val="0"/>
              </a:spcAft>
              <a:buFont typeface="Wingdings" pitchFamily="2" charset="2"/>
              <a:buChar char="Ø"/>
              <a:defRPr/>
            </a:pPr>
            <a:r>
              <a:rPr lang="en-US" sz="2400" dirty="0" smtClean="0"/>
              <a:t>Average Salary Package</a:t>
            </a:r>
            <a:r>
              <a:rPr lang="en-US" dirty="0" smtClean="0"/>
              <a:t>:- 3.25 LPA</a:t>
            </a:r>
          </a:p>
          <a:p>
            <a:pPr eaLnBrk="1" fontAlgn="auto" hangingPunct="1">
              <a:spcAft>
                <a:spcPts val="0"/>
              </a:spcAft>
              <a:buFont typeface="Wingdings" pitchFamily="2" charset="2"/>
              <a:buChar char="Ø"/>
              <a:defRPr/>
            </a:pPr>
            <a:r>
              <a:rPr lang="en-US" sz="2400" dirty="0" smtClean="0"/>
              <a:t>Minimum Salary Package</a:t>
            </a:r>
            <a:r>
              <a:rPr lang="en-US" dirty="0" smtClean="0"/>
              <a:t>:- 2.5 LPA</a:t>
            </a:r>
          </a:p>
          <a:p>
            <a:pPr eaLnBrk="1" fontAlgn="auto" hangingPunct="1">
              <a:spcAft>
                <a:spcPts val="0"/>
              </a:spcAft>
              <a:buFont typeface="Wingdings" pitchFamily="2" charset="2"/>
              <a:buChar char="Ø"/>
              <a:defRPr/>
            </a:pPr>
            <a:r>
              <a:rPr lang="en-US" sz="2400" dirty="0" smtClean="0"/>
              <a:t>Maximum Salary Package</a:t>
            </a:r>
            <a:r>
              <a:rPr lang="en-US" dirty="0" smtClean="0"/>
              <a:t>:- 28 LPA</a:t>
            </a:r>
          </a:p>
          <a:p>
            <a:pPr eaLnBrk="1" fontAlgn="auto" hangingPunct="1">
              <a:spcAft>
                <a:spcPts val="0"/>
              </a:spcAft>
              <a:buFont typeface="Arial" pitchFamily="34" charset="0"/>
              <a:buChar char="•"/>
              <a:defRPr/>
            </a:pPr>
            <a:endParaRPr lang="en-US" dirty="0" smtClean="0"/>
          </a:p>
        </p:txBody>
      </p:sp>
      <p:sp>
        <p:nvSpPr>
          <p:cNvPr id="6" name="Title 1"/>
          <p:cNvSpPr>
            <a:spLocks noGrp="1"/>
          </p:cNvSpPr>
          <p:nvPr>
            <p:ph type="title"/>
          </p:nvPr>
        </p:nvSpPr>
        <p:spPr>
          <a:xfrm>
            <a:off x="0" y="76200"/>
            <a:ext cx="9144000" cy="1143000"/>
          </a:xfrm>
        </p:spPr>
        <p:txBody>
          <a:bodyPr/>
          <a:lstStyle/>
          <a:p>
            <a:pPr eaLnBrk="1" hangingPunct="1"/>
            <a:r>
              <a:rPr lang="en-US" dirty="0" smtClean="0">
                <a:latin typeface="Algerian" pitchFamily="82" charset="0"/>
              </a:rPr>
              <a:t>TKR college of engineering &amp; Technology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1371600"/>
            <a:ext cx="9144000" cy="5486400"/>
          </a:xfrm>
        </p:spPr>
        <p:txBody>
          <a:bodyPr/>
          <a:lstStyle/>
          <a:p>
            <a:pPr algn="ctr" eaLnBrk="1" hangingPunct="1">
              <a:buFont typeface="Arial" charset="0"/>
              <a:buNone/>
            </a:pPr>
            <a:r>
              <a:rPr lang="en-US" sz="3600" b="1" u="sng" smtClean="0"/>
              <a:t>Students Placed in Top Organizations</a:t>
            </a:r>
          </a:p>
          <a:p>
            <a:pPr eaLnBrk="1" hangingPunct="1">
              <a:buFont typeface="Arial" charset="0"/>
              <a:buNone/>
            </a:pPr>
            <a:endParaRPr lang="en-US" sz="3600" b="1" smtClean="0"/>
          </a:p>
        </p:txBody>
      </p:sp>
      <p:pic>
        <p:nvPicPr>
          <p:cNvPr id="7172" name="Picture 4" descr="infosys.png"/>
          <p:cNvPicPr>
            <a:picLocks noChangeAspect="1"/>
          </p:cNvPicPr>
          <p:nvPr/>
        </p:nvPicPr>
        <p:blipFill>
          <a:blip r:embed="rId2" cstate="print"/>
          <a:srcRect/>
          <a:stretch>
            <a:fillRect/>
          </a:stretch>
        </p:blipFill>
        <p:spPr bwMode="auto">
          <a:xfrm>
            <a:off x="0" y="2286000"/>
            <a:ext cx="2362200" cy="1143000"/>
          </a:xfrm>
          <a:prstGeom prst="rect">
            <a:avLst/>
          </a:prstGeom>
          <a:noFill/>
          <a:ln w="9525">
            <a:noFill/>
            <a:miter lim="800000"/>
            <a:headEnd/>
            <a:tailEnd/>
          </a:ln>
        </p:spPr>
      </p:pic>
      <p:pic>
        <p:nvPicPr>
          <p:cNvPr id="7173" name="Picture 5" descr="TCS.jpg"/>
          <p:cNvPicPr>
            <a:picLocks noChangeAspect="1"/>
          </p:cNvPicPr>
          <p:nvPr/>
        </p:nvPicPr>
        <p:blipFill>
          <a:blip r:embed="rId3" cstate="print"/>
          <a:srcRect/>
          <a:stretch>
            <a:fillRect/>
          </a:stretch>
        </p:blipFill>
        <p:spPr bwMode="auto">
          <a:xfrm>
            <a:off x="2362200" y="2133600"/>
            <a:ext cx="2514600" cy="1600200"/>
          </a:xfrm>
          <a:prstGeom prst="rect">
            <a:avLst/>
          </a:prstGeom>
          <a:noFill/>
          <a:ln w="9525">
            <a:noFill/>
            <a:miter lim="800000"/>
            <a:headEnd/>
            <a:tailEnd/>
          </a:ln>
        </p:spPr>
      </p:pic>
      <p:pic>
        <p:nvPicPr>
          <p:cNvPr id="7174" name="Picture 6" descr="wipro1.png"/>
          <p:cNvPicPr>
            <a:picLocks noChangeAspect="1"/>
          </p:cNvPicPr>
          <p:nvPr/>
        </p:nvPicPr>
        <p:blipFill>
          <a:blip r:embed="rId4" cstate="print"/>
          <a:srcRect/>
          <a:stretch>
            <a:fillRect/>
          </a:stretch>
        </p:blipFill>
        <p:spPr bwMode="auto">
          <a:xfrm>
            <a:off x="4800600" y="2438400"/>
            <a:ext cx="1600200" cy="990600"/>
          </a:xfrm>
          <a:prstGeom prst="rect">
            <a:avLst/>
          </a:prstGeom>
          <a:noFill/>
          <a:ln w="9525">
            <a:noFill/>
            <a:miter lim="800000"/>
            <a:headEnd/>
            <a:tailEnd/>
          </a:ln>
        </p:spPr>
      </p:pic>
      <p:pic>
        <p:nvPicPr>
          <p:cNvPr id="7175" name="Picture 7" descr="CTS.png"/>
          <p:cNvPicPr>
            <a:picLocks noChangeAspect="1"/>
          </p:cNvPicPr>
          <p:nvPr/>
        </p:nvPicPr>
        <p:blipFill>
          <a:blip r:embed="rId5" cstate="print"/>
          <a:srcRect/>
          <a:stretch>
            <a:fillRect/>
          </a:stretch>
        </p:blipFill>
        <p:spPr bwMode="auto">
          <a:xfrm>
            <a:off x="6553200" y="2133600"/>
            <a:ext cx="2590800" cy="1447800"/>
          </a:xfrm>
          <a:prstGeom prst="rect">
            <a:avLst/>
          </a:prstGeom>
          <a:noFill/>
          <a:ln w="9525">
            <a:noFill/>
            <a:miter lim="800000"/>
            <a:headEnd/>
            <a:tailEnd/>
          </a:ln>
        </p:spPr>
      </p:pic>
      <p:pic>
        <p:nvPicPr>
          <p:cNvPr id="7176" name="Picture 8" descr="EPAM.png"/>
          <p:cNvPicPr>
            <a:picLocks noChangeAspect="1"/>
          </p:cNvPicPr>
          <p:nvPr/>
        </p:nvPicPr>
        <p:blipFill>
          <a:blip r:embed="rId6" cstate="print"/>
          <a:srcRect/>
          <a:stretch>
            <a:fillRect/>
          </a:stretch>
        </p:blipFill>
        <p:spPr bwMode="auto">
          <a:xfrm>
            <a:off x="76200" y="3810000"/>
            <a:ext cx="2286000" cy="1219200"/>
          </a:xfrm>
          <a:prstGeom prst="rect">
            <a:avLst/>
          </a:prstGeom>
          <a:noFill/>
          <a:ln w="9525">
            <a:noFill/>
            <a:miter lim="800000"/>
            <a:headEnd/>
            <a:tailEnd/>
          </a:ln>
        </p:spPr>
      </p:pic>
      <p:pic>
        <p:nvPicPr>
          <p:cNvPr id="7177" name="Picture 9" descr="virtusa.png"/>
          <p:cNvPicPr>
            <a:picLocks noChangeAspect="1"/>
          </p:cNvPicPr>
          <p:nvPr/>
        </p:nvPicPr>
        <p:blipFill>
          <a:blip r:embed="rId7" cstate="print"/>
          <a:srcRect/>
          <a:stretch>
            <a:fillRect/>
          </a:stretch>
        </p:blipFill>
        <p:spPr bwMode="auto">
          <a:xfrm>
            <a:off x="2362200" y="3743325"/>
            <a:ext cx="2514600" cy="1285875"/>
          </a:xfrm>
          <a:prstGeom prst="rect">
            <a:avLst/>
          </a:prstGeom>
          <a:noFill/>
          <a:ln w="9525">
            <a:noFill/>
            <a:miter lim="800000"/>
            <a:headEnd/>
            <a:tailEnd/>
          </a:ln>
        </p:spPr>
      </p:pic>
      <p:pic>
        <p:nvPicPr>
          <p:cNvPr id="7178" name="Picture 10" descr="hexagon.jpg"/>
          <p:cNvPicPr>
            <a:picLocks noChangeAspect="1"/>
          </p:cNvPicPr>
          <p:nvPr/>
        </p:nvPicPr>
        <p:blipFill>
          <a:blip r:embed="rId8" cstate="print"/>
          <a:srcRect/>
          <a:stretch>
            <a:fillRect/>
          </a:stretch>
        </p:blipFill>
        <p:spPr bwMode="auto">
          <a:xfrm>
            <a:off x="4733925" y="3810000"/>
            <a:ext cx="2352675" cy="1295400"/>
          </a:xfrm>
          <a:prstGeom prst="rect">
            <a:avLst/>
          </a:prstGeom>
          <a:noFill/>
          <a:ln w="9525">
            <a:noFill/>
            <a:miter lim="800000"/>
            <a:headEnd/>
            <a:tailEnd/>
          </a:ln>
        </p:spPr>
      </p:pic>
      <p:pic>
        <p:nvPicPr>
          <p:cNvPr id="7180" name="Picture 13" descr="ctrls1.png"/>
          <p:cNvPicPr>
            <a:picLocks noChangeAspect="1"/>
          </p:cNvPicPr>
          <p:nvPr/>
        </p:nvPicPr>
        <p:blipFill>
          <a:blip r:embed="rId9" cstate="print"/>
          <a:srcRect/>
          <a:stretch>
            <a:fillRect/>
          </a:stretch>
        </p:blipFill>
        <p:spPr bwMode="auto">
          <a:xfrm>
            <a:off x="76200" y="5257800"/>
            <a:ext cx="2514600" cy="990600"/>
          </a:xfrm>
          <a:prstGeom prst="rect">
            <a:avLst/>
          </a:prstGeom>
          <a:noFill/>
          <a:ln w="9525">
            <a:noFill/>
            <a:miter lim="800000"/>
            <a:headEnd/>
            <a:tailEnd/>
          </a:ln>
        </p:spPr>
      </p:pic>
      <p:pic>
        <p:nvPicPr>
          <p:cNvPr id="7181" name="Picture 1" descr="opentext.png"/>
          <p:cNvPicPr>
            <a:picLocks noChangeAspect="1" noChangeArrowheads="1"/>
          </p:cNvPicPr>
          <p:nvPr/>
        </p:nvPicPr>
        <p:blipFill>
          <a:blip r:embed="rId10" cstate="print"/>
          <a:srcRect/>
          <a:stretch>
            <a:fillRect/>
          </a:stretch>
        </p:blipFill>
        <p:spPr bwMode="auto">
          <a:xfrm>
            <a:off x="2667000" y="5334000"/>
            <a:ext cx="2438400" cy="838200"/>
          </a:xfrm>
          <a:prstGeom prst="rect">
            <a:avLst/>
          </a:prstGeom>
          <a:noFill/>
          <a:ln w="9525">
            <a:noFill/>
            <a:miter lim="800000"/>
            <a:headEnd/>
            <a:tailEnd/>
          </a:ln>
        </p:spPr>
      </p:pic>
      <p:pic>
        <p:nvPicPr>
          <p:cNvPr id="7182" name="Picture 16" descr="amazon_logo_RGB"/>
          <p:cNvPicPr>
            <a:picLocks noChangeAspect="1" noChangeArrowheads="1"/>
          </p:cNvPicPr>
          <p:nvPr/>
        </p:nvPicPr>
        <p:blipFill>
          <a:blip r:embed="rId11" cstate="print"/>
          <a:srcRect/>
          <a:stretch>
            <a:fillRect/>
          </a:stretch>
        </p:blipFill>
        <p:spPr bwMode="auto">
          <a:xfrm>
            <a:off x="5105400" y="5343525"/>
            <a:ext cx="2133600" cy="1057275"/>
          </a:xfrm>
          <a:prstGeom prst="rect">
            <a:avLst/>
          </a:prstGeom>
          <a:noFill/>
          <a:ln w="9525">
            <a:noFill/>
            <a:miter lim="800000"/>
            <a:headEnd/>
            <a:tailEnd/>
          </a:ln>
        </p:spPr>
      </p:pic>
      <p:sp>
        <p:nvSpPr>
          <p:cNvPr id="17" name="Title 1"/>
          <p:cNvSpPr>
            <a:spLocks noGrp="1"/>
          </p:cNvSpPr>
          <p:nvPr>
            <p:ph type="title"/>
          </p:nvPr>
        </p:nvSpPr>
        <p:spPr>
          <a:xfrm>
            <a:off x="0" y="76200"/>
            <a:ext cx="9144000" cy="1143000"/>
          </a:xfrm>
        </p:spPr>
        <p:txBody>
          <a:bodyPr/>
          <a:lstStyle/>
          <a:p>
            <a:pPr eaLnBrk="1" hangingPunct="1"/>
            <a:r>
              <a:rPr lang="en-US" dirty="0" smtClean="0">
                <a:latin typeface="Algerian" pitchFamily="82" charset="0"/>
              </a:rPr>
              <a:t>TKR college of engineering &amp; Technology</a:t>
            </a:r>
          </a:p>
        </p:txBody>
      </p:sp>
      <p:pic>
        <p:nvPicPr>
          <p:cNvPr id="18" name="Picture 17" descr="vertafore.png"/>
          <p:cNvPicPr>
            <a:picLocks noChangeAspect="1"/>
          </p:cNvPicPr>
          <p:nvPr/>
        </p:nvPicPr>
        <p:blipFill>
          <a:blip r:embed="rId12" cstate="print"/>
          <a:stretch>
            <a:fillRect/>
          </a:stretch>
        </p:blipFill>
        <p:spPr>
          <a:xfrm>
            <a:off x="7086600" y="5334000"/>
            <a:ext cx="1981200" cy="914400"/>
          </a:xfrm>
          <a:prstGeom prst="rect">
            <a:avLst/>
          </a:prstGeom>
        </p:spPr>
      </p:pic>
      <p:pic>
        <p:nvPicPr>
          <p:cNvPr id="19" name="Picture 18" descr="capgemini.png"/>
          <p:cNvPicPr>
            <a:picLocks noChangeAspect="1"/>
          </p:cNvPicPr>
          <p:nvPr/>
        </p:nvPicPr>
        <p:blipFill>
          <a:blip r:embed="rId13" cstate="print"/>
          <a:stretch>
            <a:fillRect/>
          </a:stretch>
        </p:blipFill>
        <p:spPr>
          <a:xfrm>
            <a:off x="7162800" y="3714750"/>
            <a:ext cx="1981200" cy="15430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4" descr="Byjus.png"/>
          <p:cNvPicPr>
            <a:picLocks noGrp="1" noChangeAspect="1"/>
          </p:cNvPicPr>
          <p:nvPr>
            <p:ph idx="1"/>
          </p:nvPr>
        </p:nvPicPr>
        <p:blipFill>
          <a:blip r:embed="rId2" cstate="print"/>
          <a:srcRect/>
          <a:stretch>
            <a:fillRect/>
          </a:stretch>
        </p:blipFill>
        <p:spPr>
          <a:xfrm>
            <a:off x="76200" y="1524000"/>
            <a:ext cx="2133600" cy="838200"/>
          </a:xfrm>
        </p:spPr>
      </p:pic>
      <p:pic>
        <p:nvPicPr>
          <p:cNvPr id="8197" name="Picture 6" descr="persistent.jpg"/>
          <p:cNvPicPr>
            <a:picLocks noChangeAspect="1"/>
          </p:cNvPicPr>
          <p:nvPr/>
        </p:nvPicPr>
        <p:blipFill>
          <a:blip r:embed="rId3" cstate="print"/>
          <a:srcRect/>
          <a:stretch>
            <a:fillRect/>
          </a:stretch>
        </p:blipFill>
        <p:spPr bwMode="auto">
          <a:xfrm>
            <a:off x="4343400" y="1304925"/>
            <a:ext cx="2743200" cy="1285875"/>
          </a:xfrm>
          <a:prstGeom prst="rect">
            <a:avLst/>
          </a:prstGeom>
          <a:noFill/>
          <a:ln w="9525">
            <a:noFill/>
            <a:miter lim="800000"/>
            <a:headEnd/>
            <a:tailEnd/>
          </a:ln>
        </p:spPr>
      </p:pic>
      <p:pic>
        <p:nvPicPr>
          <p:cNvPr id="8200" name="Picture 9" descr="ahex.png"/>
          <p:cNvPicPr>
            <a:picLocks noChangeAspect="1"/>
          </p:cNvPicPr>
          <p:nvPr/>
        </p:nvPicPr>
        <p:blipFill>
          <a:blip r:embed="rId4" cstate="print"/>
          <a:srcRect/>
          <a:stretch>
            <a:fillRect/>
          </a:stretch>
        </p:blipFill>
        <p:spPr bwMode="auto">
          <a:xfrm>
            <a:off x="2286000" y="2514600"/>
            <a:ext cx="1905000" cy="1524000"/>
          </a:xfrm>
          <a:prstGeom prst="rect">
            <a:avLst/>
          </a:prstGeom>
          <a:noFill/>
          <a:ln w="9525">
            <a:noFill/>
            <a:miter lim="800000"/>
            <a:headEnd/>
            <a:tailEnd/>
          </a:ln>
        </p:spPr>
      </p:pic>
      <p:pic>
        <p:nvPicPr>
          <p:cNvPr id="8201" name="Picture 10" descr="aspirationenergy.png"/>
          <p:cNvPicPr>
            <a:picLocks noChangeAspect="1"/>
          </p:cNvPicPr>
          <p:nvPr/>
        </p:nvPicPr>
        <p:blipFill>
          <a:blip r:embed="rId5" cstate="print"/>
          <a:srcRect/>
          <a:stretch>
            <a:fillRect/>
          </a:stretch>
        </p:blipFill>
        <p:spPr bwMode="auto">
          <a:xfrm>
            <a:off x="4324350" y="2590800"/>
            <a:ext cx="2381250" cy="1524000"/>
          </a:xfrm>
          <a:prstGeom prst="rect">
            <a:avLst/>
          </a:prstGeom>
          <a:noFill/>
          <a:ln w="9525">
            <a:noFill/>
            <a:miter lim="800000"/>
            <a:headEnd/>
            <a:tailEnd/>
          </a:ln>
        </p:spPr>
      </p:pic>
      <p:pic>
        <p:nvPicPr>
          <p:cNvPr id="8202" name="Picture 11" descr="aptriod.jpg"/>
          <p:cNvPicPr>
            <a:picLocks noChangeAspect="1"/>
          </p:cNvPicPr>
          <p:nvPr/>
        </p:nvPicPr>
        <p:blipFill>
          <a:blip r:embed="rId6" cstate="print"/>
          <a:srcRect/>
          <a:stretch>
            <a:fillRect/>
          </a:stretch>
        </p:blipFill>
        <p:spPr bwMode="auto">
          <a:xfrm>
            <a:off x="6934200" y="2752725"/>
            <a:ext cx="1905000" cy="1438275"/>
          </a:xfrm>
          <a:prstGeom prst="rect">
            <a:avLst/>
          </a:prstGeom>
          <a:noFill/>
          <a:ln w="9525">
            <a:noFill/>
            <a:miter lim="800000"/>
            <a:headEnd/>
            <a:tailEnd/>
          </a:ln>
        </p:spPr>
      </p:pic>
      <p:pic>
        <p:nvPicPr>
          <p:cNvPr id="8203" name="Picture 12" descr="genpact.png"/>
          <p:cNvPicPr>
            <a:picLocks noChangeAspect="1"/>
          </p:cNvPicPr>
          <p:nvPr/>
        </p:nvPicPr>
        <p:blipFill>
          <a:blip r:embed="rId7" cstate="print"/>
          <a:srcRect/>
          <a:stretch>
            <a:fillRect/>
          </a:stretch>
        </p:blipFill>
        <p:spPr bwMode="auto">
          <a:xfrm>
            <a:off x="228600" y="4191000"/>
            <a:ext cx="1828800" cy="1066800"/>
          </a:xfrm>
          <a:prstGeom prst="rect">
            <a:avLst/>
          </a:prstGeom>
          <a:noFill/>
          <a:ln w="9525">
            <a:noFill/>
            <a:miter lim="800000"/>
            <a:headEnd/>
            <a:tailEnd/>
          </a:ln>
        </p:spPr>
      </p:pic>
      <p:pic>
        <p:nvPicPr>
          <p:cNvPr id="8204" name="Picture 13" descr="fedex.png"/>
          <p:cNvPicPr>
            <a:picLocks noChangeAspect="1"/>
          </p:cNvPicPr>
          <p:nvPr/>
        </p:nvPicPr>
        <p:blipFill>
          <a:blip r:embed="rId8" cstate="print"/>
          <a:srcRect/>
          <a:stretch>
            <a:fillRect/>
          </a:stretch>
        </p:blipFill>
        <p:spPr bwMode="auto">
          <a:xfrm>
            <a:off x="2286000" y="4267200"/>
            <a:ext cx="2057400" cy="1066800"/>
          </a:xfrm>
          <a:prstGeom prst="rect">
            <a:avLst/>
          </a:prstGeom>
          <a:noFill/>
          <a:ln w="9525">
            <a:noFill/>
            <a:miter lim="800000"/>
            <a:headEnd/>
            <a:tailEnd/>
          </a:ln>
        </p:spPr>
      </p:pic>
      <p:pic>
        <p:nvPicPr>
          <p:cNvPr id="8205" name="Picture 14" descr="glandpharma.jpg"/>
          <p:cNvPicPr>
            <a:picLocks noChangeAspect="1"/>
          </p:cNvPicPr>
          <p:nvPr/>
        </p:nvPicPr>
        <p:blipFill>
          <a:blip r:embed="rId9" cstate="print"/>
          <a:srcRect/>
          <a:stretch>
            <a:fillRect/>
          </a:stretch>
        </p:blipFill>
        <p:spPr bwMode="auto">
          <a:xfrm>
            <a:off x="4419600" y="4038600"/>
            <a:ext cx="2286000" cy="1447800"/>
          </a:xfrm>
          <a:prstGeom prst="rect">
            <a:avLst/>
          </a:prstGeom>
          <a:noFill/>
          <a:ln w="9525">
            <a:noFill/>
            <a:miter lim="800000"/>
            <a:headEnd/>
            <a:tailEnd/>
          </a:ln>
        </p:spPr>
      </p:pic>
      <p:pic>
        <p:nvPicPr>
          <p:cNvPr id="8206" name="Picture 15" descr="image001.png"/>
          <p:cNvPicPr>
            <a:picLocks noChangeAspect="1"/>
          </p:cNvPicPr>
          <p:nvPr/>
        </p:nvPicPr>
        <p:blipFill>
          <a:blip r:embed="rId10" cstate="print"/>
          <a:srcRect/>
          <a:stretch>
            <a:fillRect/>
          </a:stretch>
        </p:blipFill>
        <p:spPr bwMode="auto">
          <a:xfrm>
            <a:off x="7086600" y="4114800"/>
            <a:ext cx="1828800" cy="1143000"/>
          </a:xfrm>
          <a:prstGeom prst="rect">
            <a:avLst/>
          </a:prstGeom>
          <a:noFill/>
          <a:ln w="9525">
            <a:noFill/>
            <a:miter lim="800000"/>
            <a:headEnd/>
            <a:tailEnd/>
          </a:ln>
        </p:spPr>
      </p:pic>
      <p:pic>
        <p:nvPicPr>
          <p:cNvPr id="8208" name="Picture 17" descr="INRY.png"/>
          <p:cNvPicPr>
            <a:picLocks noChangeAspect="1"/>
          </p:cNvPicPr>
          <p:nvPr/>
        </p:nvPicPr>
        <p:blipFill>
          <a:blip r:embed="rId11" cstate="print"/>
          <a:srcRect/>
          <a:stretch>
            <a:fillRect/>
          </a:stretch>
        </p:blipFill>
        <p:spPr bwMode="auto">
          <a:xfrm>
            <a:off x="2286000" y="5334000"/>
            <a:ext cx="2362200" cy="1295400"/>
          </a:xfrm>
          <a:prstGeom prst="rect">
            <a:avLst/>
          </a:prstGeom>
          <a:noFill/>
          <a:ln w="9525">
            <a:noFill/>
            <a:miter lim="800000"/>
            <a:headEnd/>
            <a:tailEnd/>
          </a:ln>
        </p:spPr>
      </p:pic>
      <p:pic>
        <p:nvPicPr>
          <p:cNvPr id="8209" name="Picture 18" descr="zenq.png"/>
          <p:cNvPicPr>
            <a:picLocks noChangeAspect="1"/>
          </p:cNvPicPr>
          <p:nvPr/>
        </p:nvPicPr>
        <p:blipFill>
          <a:blip r:embed="rId12" cstate="print"/>
          <a:srcRect/>
          <a:stretch>
            <a:fillRect/>
          </a:stretch>
        </p:blipFill>
        <p:spPr bwMode="auto">
          <a:xfrm>
            <a:off x="4876800" y="5410200"/>
            <a:ext cx="1771650" cy="1143000"/>
          </a:xfrm>
          <a:prstGeom prst="rect">
            <a:avLst/>
          </a:prstGeom>
          <a:noFill/>
          <a:ln w="9525">
            <a:noFill/>
            <a:miter lim="800000"/>
            <a:headEnd/>
            <a:tailEnd/>
          </a:ln>
        </p:spPr>
      </p:pic>
      <p:sp>
        <p:nvSpPr>
          <p:cNvPr id="20" name="Title 1"/>
          <p:cNvSpPr>
            <a:spLocks noGrp="1"/>
          </p:cNvSpPr>
          <p:nvPr>
            <p:ph type="title"/>
          </p:nvPr>
        </p:nvSpPr>
        <p:spPr>
          <a:xfrm>
            <a:off x="0" y="76200"/>
            <a:ext cx="9144000" cy="1143000"/>
          </a:xfrm>
        </p:spPr>
        <p:txBody>
          <a:bodyPr/>
          <a:lstStyle/>
          <a:p>
            <a:pPr eaLnBrk="1" hangingPunct="1"/>
            <a:r>
              <a:rPr lang="en-US" dirty="0" smtClean="0">
                <a:latin typeface="Algerian" pitchFamily="82" charset="0"/>
              </a:rPr>
              <a:t>TKR college of engineering &amp; Technology</a:t>
            </a:r>
          </a:p>
        </p:txBody>
      </p:sp>
      <p:pic>
        <p:nvPicPr>
          <p:cNvPr id="21" name="Picture 20" descr="ADP.png"/>
          <p:cNvPicPr>
            <a:picLocks noChangeAspect="1"/>
          </p:cNvPicPr>
          <p:nvPr/>
        </p:nvPicPr>
        <p:blipFill>
          <a:blip r:embed="rId13" cstate="print"/>
          <a:stretch>
            <a:fillRect/>
          </a:stretch>
        </p:blipFill>
        <p:spPr>
          <a:xfrm>
            <a:off x="7172325" y="1524000"/>
            <a:ext cx="1743075" cy="885825"/>
          </a:xfrm>
          <a:prstGeom prst="rect">
            <a:avLst/>
          </a:prstGeom>
        </p:spPr>
      </p:pic>
      <p:pic>
        <p:nvPicPr>
          <p:cNvPr id="22" name="Picture 21" descr="apps associates.png"/>
          <p:cNvPicPr>
            <a:picLocks noChangeAspect="1"/>
          </p:cNvPicPr>
          <p:nvPr/>
        </p:nvPicPr>
        <p:blipFill>
          <a:blip r:embed="rId14" cstate="print"/>
          <a:stretch>
            <a:fillRect/>
          </a:stretch>
        </p:blipFill>
        <p:spPr>
          <a:xfrm>
            <a:off x="85725" y="2438400"/>
            <a:ext cx="2124075" cy="1543050"/>
          </a:xfrm>
          <a:prstGeom prst="rect">
            <a:avLst/>
          </a:prstGeom>
        </p:spPr>
      </p:pic>
      <p:pic>
        <p:nvPicPr>
          <p:cNvPr id="23" name="Picture 22" descr="cyient.png"/>
          <p:cNvPicPr>
            <a:picLocks noChangeAspect="1"/>
          </p:cNvPicPr>
          <p:nvPr/>
        </p:nvPicPr>
        <p:blipFill>
          <a:blip r:embed="rId15" cstate="print"/>
          <a:stretch>
            <a:fillRect/>
          </a:stretch>
        </p:blipFill>
        <p:spPr>
          <a:xfrm>
            <a:off x="2514600" y="1295401"/>
            <a:ext cx="2133600" cy="1142999"/>
          </a:xfrm>
          <a:prstGeom prst="rect">
            <a:avLst/>
          </a:prstGeom>
          <a:ln>
            <a:solidFill>
              <a:schemeClr val="bg1"/>
            </a:solidFill>
          </a:ln>
        </p:spPr>
      </p:pic>
      <p:pic>
        <p:nvPicPr>
          <p:cNvPr id="24" name="Picture 23" descr="IBM.gif"/>
          <p:cNvPicPr>
            <a:picLocks noChangeAspect="1"/>
          </p:cNvPicPr>
          <p:nvPr/>
        </p:nvPicPr>
        <p:blipFill>
          <a:blip r:embed="rId16" cstate="print"/>
          <a:stretch>
            <a:fillRect/>
          </a:stretch>
        </p:blipFill>
        <p:spPr>
          <a:xfrm>
            <a:off x="152400" y="5410200"/>
            <a:ext cx="1981200" cy="1219200"/>
          </a:xfrm>
          <a:prstGeom prst="rect">
            <a:avLst/>
          </a:prstGeom>
        </p:spPr>
      </p:pic>
      <p:pic>
        <p:nvPicPr>
          <p:cNvPr id="25" name="Picture 24" descr="DXCTech.png"/>
          <p:cNvPicPr>
            <a:picLocks noChangeAspect="1"/>
          </p:cNvPicPr>
          <p:nvPr/>
        </p:nvPicPr>
        <p:blipFill>
          <a:blip r:embed="rId17" cstate="print"/>
          <a:stretch>
            <a:fillRect/>
          </a:stretch>
        </p:blipFill>
        <p:spPr>
          <a:xfrm>
            <a:off x="6934200" y="5410200"/>
            <a:ext cx="2057400" cy="1143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1219200"/>
            <a:ext cx="9144000" cy="5638800"/>
          </a:xfrm>
        </p:spPr>
        <p:txBody>
          <a:bodyPr/>
          <a:lstStyle/>
          <a:p>
            <a:pPr algn="ctr" eaLnBrk="1" hangingPunct="1">
              <a:buFont typeface="Arial" charset="0"/>
              <a:buNone/>
            </a:pPr>
            <a:r>
              <a:rPr lang="en-US" sz="4000" b="1" u="sng" dirty="0" smtClean="0"/>
              <a:t>TKR CRT Program Highlights</a:t>
            </a:r>
          </a:p>
          <a:p>
            <a:pPr eaLnBrk="1" hangingPunct="1">
              <a:buFont typeface="Wingdings" pitchFamily="2" charset="2"/>
              <a:buChar char="Ø"/>
            </a:pPr>
            <a:r>
              <a:rPr lang="en-US" sz="1900" dirty="0" smtClean="0"/>
              <a:t>CRT Programs incorporated in academic timetable for complete year.</a:t>
            </a:r>
          </a:p>
          <a:p>
            <a:pPr eaLnBrk="1" hangingPunct="1">
              <a:buFont typeface="Wingdings" pitchFamily="2" charset="2"/>
              <a:buChar char="Ø"/>
            </a:pPr>
            <a:r>
              <a:rPr lang="en-US" sz="1900" dirty="0" smtClean="0"/>
              <a:t>Free online assessment portals with customized compilers provided to have hands on training for practice </a:t>
            </a:r>
          </a:p>
          <a:p>
            <a:pPr eaLnBrk="1" hangingPunct="1">
              <a:buFont typeface="Wingdings" pitchFamily="2" charset="2"/>
              <a:buChar char="Ø"/>
            </a:pPr>
            <a:r>
              <a:rPr lang="en-US" sz="1900" dirty="0" smtClean="0"/>
              <a:t>Company Specific trainings provided as and when the opportunity comes from the corporate </a:t>
            </a:r>
            <a:r>
              <a:rPr lang="en-US" sz="1900" dirty="0" err="1" smtClean="0"/>
              <a:t>eg</a:t>
            </a:r>
            <a:r>
              <a:rPr lang="en-US" sz="1900" dirty="0" smtClean="0"/>
              <a:t>:- code vita,  code ninja, Infosys, CTS, </a:t>
            </a:r>
            <a:r>
              <a:rPr lang="en-US" sz="1900" dirty="0" err="1" smtClean="0"/>
              <a:t>Virtusa</a:t>
            </a:r>
            <a:r>
              <a:rPr lang="en-US" sz="1900" dirty="0" smtClean="0"/>
              <a:t> etc </a:t>
            </a:r>
          </a:p>
          <a:p>
            <a:pPr eaLnBrk="1" hangingPunct="1">
              <a:buFont typeface="Wingdings" pitchFamily="2" charset="2"/>
              <a:buChar char="Ø"/>
            </a:pPr>
            <a:r>
              <a:rPr lang="en-US" sz="1900" dirty="0" smtClean="0"/>
              <a:t>Interactive session with corporate HR’S</a:t>
            </a:r>
          </a:p>
          <a:p>
            <a:pPr eaLnBrk="1" hangingPunct="1">
              <a:buFont typeface="Wingdings" pitchFamily="2" charset="2"/>
              <a:buChar char="Ø"/>
            </a:pPr>
            <a:r>
              <a:rPr lang="en-US" sz="1900" dirty="0" smtClean="0"/>
              <a:t>As per the AICTE Norms Internships opportunities provided for all the students</a:t>
            </a:r>
          </a:p>
          <a:p>
            <a:pPr eaLnBrk="1" hangingPunct="1">
              <a:buFont typeface="Wingdings" pitchFamily="2" charset="2"/>
              <a:buChar char="Ø"/>
            </a:pPr>
            <a:r>
              <a:rPr lang="en-US" sz="1900" dirty="0" smtClean="0"/>
              <a:t>Entrepreneurship development programs</a:t>
            </a:r>
          </a:p>
          <a:p>
            <a:pPr eaLnBrk="1" hangingPunct="1">
              <a:buFont typeface="Wingdings" pitchFamily="2" charset="2"/>
              <a:buChar char="Ø"/>
            </a:pPr>
            <a:r>
              <a:rPr lang="en-US" sz="1900" dirty="0" smtClean="0"/>
              <a:t>Free E-learning portal from Amazon </a:t>
            </a:r>
            <a:r>
              <a:rPr lang="en-US" sz="1900" dirty="0" err="1" smtClean="0"/>
              <a:t>Webservice</a:t>
            </a:r>
            <a:r>
              <a:rPr lang="en-US" sz="1900" dirty="0" smtClean="0"/>
              <a:t> with project deployment facility</a:t>
            </a:r>
          </a:p>
          <a:p>
            <a:pPr eaLnBrk="1" hangingPunct="1">
              <a:buFont typeface="Wingdings" pitchFamily="2" charset="2"/>
              <a:buChar char="Ø"/>
            </a:pPr>
            <a:r>
              <a:rPr lang="en-US" sz="1900" dirty="0" smtClean="0"/>
              <a:t>Technology specific trainings like </a:t>
            </a:r>
            <a:r>
              <a:rPr lang="en-US" sz="1900" dirty="0" err="1" smtClean="0"/>
              <a:t>ServiceNow</a:t>
            </a:r>
            <a:r>
              <a:rPr lang="en-US" sz="1900" dirty="0" smtClean="0"/>
              <a:t>, CISCO, Oracle etc.</a:t>
            </a:r>
          </a:p>
          <a:p>
            <a:pPr eaLnBrk="1" hangingPunct="1">
              <a:buFont typeface="Wingdings" pitchFamily="2" charset="2"/>
              <a:buChar char="Ø"/>
            </a:pPr>
            <a:r>
              <a:rPr lang="en-US" sz="1900" dirty="0" smtClean="0"/>
              <a:t>The CRT curriculum at TKR will also include the </a:t>
            </a:r>
            <a:r>
              <a:rPr lang="en-US" sz="1900" b="1" dirty="0" smtClean="0"/>
              <a:t>Internship Program</a:t>
            </a:r>
            <a:r>
              <a:rPr lang="en-US" sz="1900" dirty="0" smtClean="0"/>
              <a:t>, which is an institutionalized effort to bridging the gap between the professional world and the academic world. This is ensured by providing equal internship opportunities starting from 2</a:t>
            </a:r>
            <a:r>
              <a:rPr lang="en-US" sz="1900" baseline="30000" dirty="0" smtClean="0"/>
              <a:t>nd</a:t>
            </a:r>
            <a:r>
              <a:rPr lang="en-US" sz="1900" dirty="0" smtClean="0"/>
              <a:t> Year onwards. For this T&amp;P Cell have tied up with several organizations to leverage the internship opportunities to our students.</a:t>
            </a:r>
            <a:endParaRPr lang="en-US" sz="1900" b="1" u="sng" dirty="0" smtClean="0"/>
          </a:p>
        </p:txBody>
      </p:sp>
      <p:sp>
        <p:nvSpPr>
          <p:cNvPr id="5" name="Title 1"/>
          <p:cNvSpPr>
            <a:spLocks noGrp="1"/>
          </p:cNvSpPr>
          <p:nvPr>
            <p:ph type="title"/>
          </p:nvPr>
        </p:nvSpPr>
        <p:spPr>
          <a:xfrm>
            <a:off x="0" y="76200"/>
            <a:ext cx="9144000" cy="1143000"/>
          </a:xfrm>
        </p:spPr>
        <p:txBody>
          <a:bodyPr/>
          <a:lstStyle/>
          <a:p>
            <a:pPr eaLnBrk="1" hangingPunct="1"/>
            <a:r>
              <a:rPr lang="en-US" dirty="0" smtClean="0">
                <a:latin typeface="Algerian" pitchFamily="82" charset="0"/>
              </a:rPr>
              <a:t>TKR college of engineering &amp; Technology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518</Words>
  <Application>Microsoft Office PowerPoint</Application>
  <PresentationFormat>On-screen Show (4:3)</PresentationFormat>
  <Paragraphs>72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Algerian</vt:lpstr>
      <vt:lpstr>Arial</vt:lpstr>
      <vt:lpstr>Calibri</vt:lpstr>
      <vt:lpstr>Wingdings</vt:lpstr>
      <vt:lpstr>Office Theme</vt:lpstr>
      <vt:lpstr>TKR College of engineering &amp; Technology</vt:lpstr>
      <vt:lpstr>Industry Is Moving Forward</vt:lpstr>
      <vt:lpstr>TKR college of engineering &amp; Technology</vt:lpstr>
      <vt:lpstr>TKR college of engineering &amp; Technology</vt:lpstr>
      <vt:lpstr>TKR college of engineering &amp; Technology</vt:lpstr>
      <vt:lpstr>TKR college of engineering &amp; Technology</vt:lpstr>
      <vt:lpstr>TKR college of engineering &amp; Technology</vt:lpstr>
      <vt:lpstr>TKR college of engineering &amp; Technology</vt:lpstr>
      <vt:lpstr>TKR college of engineering &amp; Technology</vt:lpstr>
      <vt:lpstr>TKR college of engineering &amp; Technology</vt:lpstr>
      <vt:lpstr>TKR college of engineering &amp;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Srinivas Reddy Patlolla</dc:creator>
  <cp:lastModifiedBy>Windows User</cp:lastModifiedBy>
  <cp:revision>40</cp:revision>
  <dcterms:created xsi:type="dcterms:W3CDTF">2019-08-04T07:21:09Z</dcterms:created>
  <dcterms:modified xsi:type="dcterms:W3CDTF">2020-12-04T05:09:31Z</dcterms:modified>
</cp:coreProperties>
</file>