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2"/>
  </p:notesMasterIdLst>
  <p:handoutMasterIdLst>
    <p:handoutMasterId r:id="rId103"/>
  </p:handoutMasterIdLst>
  <p:sldIdLst>
    <p:sldId id="737" r:id="rId2"/>
    <p:sldId id="1000" r:id="rId3"/>
    <p:sldId id="718" r:id="rId4"/>
    <p:sldId id="717" r:id="rId5"/>
    <p:sldId id="724" r:id="rId6"/>
    <p:sldId id="948" r:id="rId7"/>
    <p:sldId id="949" r:id="rId8"/>
    <p:sldId id="950" r:id="rId9"/>
    <p:sldId id="1041" r:id="rId10"/>
    <p:sldId id="1152" r:id="rId11"/>
    <p:sldId id="1042" r:id="rId12"/>
    <p:sldId id="941" r:id="rId13"/>
    <p:sldId id="1146" r:id="rId14"/>
    <p:sldId id="1154" r:id="rId15"/>
    <p:sldId id="1143" r:id="rId16"/>
    <p:sldId id="1145" r:id="rId17"/>
    <p:sldId id="958" r:id="rId18"/>
    <p:sldId id="957" r:id="rId19"/>
    <p:sldId id="960" r:id="rId20"/>
    <p:sldId id="1159" r:id="rId21"/>
    <p:sldId id="962" r:id="rId22"/>
    <p:sldId id="963" r:id="rId23"/>
    <p:sldId id="1044" r:id="rId24"/>
    <p:sldId id="1045" r:id="rId25"/>
    <p:sldId id="1046" r:id="rId26"/>
    <p:sldId id="1047" r:id="rId27"/>
    <p:sldId id="1048" r:id="rId28"/>
    <p:sldId id="1049" r:id="rId29"/>
    <p:sldId id="1050" r:id="rId30"/>
    <p:sldId id="1051" r:id="rId31"/>
    <p:sldId id="1052" r:id="rId32"/>
    <p:sldId id="1053" r:id="rId33"/>
    <p:sldId id="1054" r:id="rId34"/>
    <p:sldId id="1055" r:id="rId35"/>
    <p:sldId id="1056" r:id="rId36"/>
    <p:sldId id="1057" r:id="rId37"/>
    <p:sldId id="1073" r:id="rId38"/>
    <p:sldId id="1074" r:id="rId39"/>
    <p:sldId id="1075" r:id="rId40"/>
    <p:sldId id="1076" r:id="rId41"/>
    <p:sldId id="1077" r:id="rId42"/>
    <p:sldId id="1106" r:id="rId43"/>
    <p:sldId id="1078" r:id="rId44"/>
    <p:sldId id="1080" r:id="rId45"/>
    <p:sldId id="1081" r:id="rId46"/>
    <p:sldId id="1083" r:id="rId47"/>
    <p:sldId id="1087" r:id="rId48"/>
    <p:sldId id="1088" r:id="rId49"/>
    <p:sldId id="1089" r:id="rId50"/>
    <p:sldId id="1090" r:id="rId51"/>
    <p:sldId id="1091" r:id="rId52"/>
    <p:sldId id="1092" r:id="rId53"/>
    <p:sldId id="1093" r:id="rId54"/>
    <p:sldId id="1153" r:id="rId55"/>
    <p:sldId id="986" r:id="rId56"/>
    <p:sldId id="985" r:id="rId57"/>
    <p:sldId id="984" r:id="rId58"/>
    <p:sldId id="990" r:id="rId59"/>
    <p:sldId id="991" r:id="rId60"/>
    <p:sldId id="1150" r:id="rId61"/>
    <p:sldId id="1148" r:id="rId62"/>
    <p:sldId id="1149" r:id="rId63"/>
    <p:sldId id="1006" r:id="rId64"/>
    <p:sldId id="1007" r:id="rId65"/>
    <p:sldId id="1008" r:id="rId66"/>
    <p:sldId id="1009" r:id="rId67"/>
    <p:sldId id="1010" r:id="rId68"/>
    <p:sldId id="1011" r:id="rId69"/>
    <p:sldId id="1012" r:id="rId70"/>
    <p:sldId id="1013" r:id="rId71"/>
    <p:sldId id="1014" r:id="rId72"/>
    <p:sldId id="1015" r:id="rId73"/>
    <p:sldId id="1016" r:id="rId74"/>
    <p:sldId id="1017" r:id="rId75"/>
    <p:sldId id="1018" r:id="rId76"/>
    <p:sldId id="1019" r:id="rId77"/>
    <p:sldId id="1020" r:id="rId78"/>
    <p:sldId id="1021" r:id="rId79"/>
    <p:sldId id="1022" r:id="rId80"/>
    <p:sldId id="1023" r:id="rId81"/>
    <p:sldId id="1024" r:id="rId82"/>
    <p:sldId id="1025" r:id="rId83"/>
    <p:sldId id="1026" r:id="rId84"/>
    <p:sldId id="1027" r:id="rId85"/>
    <p:sldId id="1028" r:id="rId86"/>
    <p:sldId id="998" r:id="rId87"/>
    <p:sldId id="999" r:id="rId88"/>
    <p:sldId id="1147" r:id="rId89"/>
    <p:sldId id="1111" r:id="rId90"/>
    <p:sldId id="1156" r:id="rId91"/>
    <p:sldId id="1157" r:id="rId92"/>
    <p:sldId id="1158" r:id="rId93"/>
    <p:sldId id="1113" r:id="rId94"/>
    <p:sldId id="1114" r:id="rId95"/>
    <p:sldId id="1095" r:id="rId96"/>
    <p:sldId id="1097" r:id="rId97"/>
    <p:sldId id="1098" r:id="rId98"/>
    <p:sldId id="1099" r:id="rId99"/>
    <p:sldId id="710" r:id="rId100"/>
    <p:sldId id="862" r:id="rId101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laddin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laddin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laddin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laddin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laddin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laddin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laddin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laddin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laddi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Rg st="1" end="148"/>
    <p:penClr>
      <a:srgbClr val="FF0000"/>
    </p:penClr>
  </p:showPr>
  <p:clrMru>
    <a:srgbClr val="9933FF"/>
    <a:srgbClr val="CC00FF"/>
    <a:srgbClr val="FF0000"/>
    <a:srgbClr val="0000FF"/>
    <a:srgbClr val="FF0066"/>
    <a:srgbClr val="FFCC99"/>
    <a:srgbClr val="6600FF"/>
    <a:srgbClr val="CCECFF"/>
    <a:srgbClr val="FF9900"/>
    <a:srgbClr val="00FFC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385" autoAdjust="0"/>
    <p:restoredTop sz="94709" autoAdjust="0"/>
  </p:normalViewPr>
  <p:slideViewPr>
    <p:cSldViewPr>
      <p:cViewPr>
        <p:scale>
          <a:sx n="90" d="100"/>
          <a:sy n="90" d="100"/>
        </p:scale>
        <p:origin x="-522" y="-2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75" d="100"/>
          <a:sy n="75" d="100"/>
        </p:scale>
        <p:origin x="-1980" y="-108"/>
      </p:cViewPr>
      <p:guideLst>
        <p:guide orient="horz" pos="3024"/>
        <p:guide pos="2304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810" cy="481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9" tIns="48325" rIns="96649" bIns="48325" numCol="1" anchor="t" anchorCtr="0" compatLnSpc="1">
            <a:prstTxWarp prst="textNoShape">
              <a:avLst/>
            </a:prstTxWarp>
          </a:bodyPr>
          <a:lstStyle>
            <a:lvl1pPr defTabSz="965702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0595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5391" y="0"/>
            <a:ext cx="3169809" cy="481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9" tIns="48325" rIns="96649" bIns="48325" numCol="1" anchor="t" anchorCtr="0" compatLnSpc="1">
            <a:prstTxWarp prst="textNoShape">
              <a:avLst/>
            </a:prstTxWarp>
          </a:bodyPr>
          <a:lstStyle>
            <a:lvl1pPr algn="r" defTabSz="965702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0596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9831"/>
            <a:ext cx="3169810" cy="481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9" tIns="48325" rIns="96649" bIns="48325" numCol="1" anchor="b" anchorCtr="0" compatLnSpc="1">
            <a:prstTxWarp prst="textNoShape">
              <a:avLst/>
            </a:prstTxWarp>
          </a:bodyPr>
          <a:lstStyle>
            <a:lvl1pPr defTabSz="965702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0597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5391" y="9119831"/>
            <a:ext cx="3169809" cy="481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9" tIns="48325" rIns="96649" bIns="48325" numCol="1" anchor="b" anchorCtr="0" compatLnSpc="1">
            <a:prstTxWarp prst="textNoShape">
              <a:avLst/>
            </a:prstTxWarp>
          </a:bodyPr>
          <a:lstStyle>
            <a:lvl1pPr algn="r" defTabSz="965702">
              <a:defRPr sz="1200">
                <a:latin typeface="Arial" charset="0"/>
              </a:defRPr>
            </a:lvl1pPr>
          </a:lstStyle>
          <a:p>
            <a:pPr>
              <a:defRPr/>
            </a:pPr>
            <a:fld id="{4240268E-47EC-4005-9879-5960CB20E3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ED0674-AF78-4D1C-A957-26DA0BE880DB}" type="datetimeFigureOut">
              <a:rPr lang="en-US" smtClean="0"/>
              <a:pPr/>
              <a:t>12/4/2020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A3D430-C81F-4B37-8ADE-A065C2196E0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927100"/>
            <a:ext cx="8991600" cy="4495800"/>
            <a:chOff x="0" y="584"/>
            <a:chExt cx="5664" cy="2832"/>
          </a:xfrm>
        </p:grpSpPr>
        <p:sp>
          <p:nvSpPr>
            <p:cNvPr id="5" name="AutoShape 3"/>
            <p:cNvSpPr>
              <a:spLocks noChangeArrowheads="1"/>
            </p:cNvSpPr>
            <p:nvPr userDrawn="1"/>
          </p:nvSpPr>
          <p:spPr bwMode="auto">
            <a:xfrm>
              <a:off x="432" y="1304"/>
              <a:ext cx="4656" cy="2112"/>
            </a:xfrm>
            <a:prstGeom prst="roundRect">
              <a:avLst>
                <a:gd name="adj" fmla="val 16667"/>
              </a:avLst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blackWhite">
            <a:xfrm>
              <a:off x="144" y="584"/>
              <a:ext cx="4512" cy="624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7" name="AutoShape 5"/>
            <p:cNvSpPr>
              <a:spLocks noChangeArrowheads="1"/>
            </p:cNvSpPr>
            <p:nvPr userDrawn="1"/>
          </p:nvSpPr>
          <p:spPr bwMode="blackWhite">
            <a:xfrm>
              <a:off x="0" y="872"/>
              <a:ext cx="5664" cy="1152"/>
            </a:xfrm>
            <a:custGeom>
              <a:avLst/>
              <a:gdLst>
                <a:gd name="G0" fmla="+- 1000 0 0"/>
                <a:gd name="G1" fmla="+- 1000 0 0"/>
                <a:gd name="G2" fmla="+- G0 0 G1"/>
                <a:gd name="G3" fmla="*/ G1 1 2"/>
                <a:gd name="G4" fmla="+- G0 0 G3"/>
                <a:gd name="T0" fmla="*/ 0 w 1000"/>
                <a:gd name="T1" fmla="*/ 0 h 1000"/>
                <a:gd name="T2" fmla="*/ G4 w 1000"/>
                <a:gd name="T3" fmla="*/ G1 h 1000"/>
              </a:gdLst>
              <a:ahLst/>
              <a:cxnLst>
                <a:cxn ang="0">
                  <a:pos x="0" y="0"/>
                </a:cxn>
                <a:cxn ang="0">
                  <a:pos x="4416" y="0"/>
                </a:cxn>
                <a:cxn ang="0">
                  <a:pos x="4917" y="500"/>
                </a:cxn>
                <a:cxn ang="0">
                  <a:pos x="4417" y="1000"/>
                </a:cxn>
                <a:cxn ang="0">
                  <a:pos x="0" y="1000"/>
                </a:cxn>
              </a:cxnLst>
              <a:rect l="T0" t="T1" r="T2" b="T3"/>
              <a:pathLst>
                <a:path w="4917" h="1000">
                  <a:moveTo>
                    <a:pt x="0" y="0"/>
                  </a:moveTo>
                  <a:lnTo>
                    <a:pt x="4416" y="0"/>
                  </a:lnTo>
                  <a:cubicBezTo>
                    <a:pt x="4693" y="0"/>
                    <a:pt x="4917" y="223"/>
                    <a:pt x="4917" y="500"/>
                  </a:cubicBezTo>
                  <a:cubicBezTo>
                    <a:pt x="4917" y="776"/>
                    <a:pt x="4693" y="999"/>
                    <a:pt x="4417" y="1000"/>
                  </a:cubicBezTo>
                  <a:lnTo>
                    <a:pt x="0" y="100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8" name="Line 6"/>
            <p:cNvSpPr>
              <a:spLocks noChangeShapeType="1"/>
            </p:cNvSpPr>
            <p:nvPr userDrawn="1"/>
          </p:nvSpPr>
          <p:spPr bwMode="auto">
            <a:xfrm>
              <a:off x="0" y="1928"/>
              <a:ext cx="5232" cy="0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laddin" pitchFamily="34" charset="0"/>
              </a:endParaRPr>
            </a:p>
          </p:txBody>
        </p:sp>
      </p:grpSp>
      <p:sp>
        <p:nvSpPr>
          <p:cNvPr id="118791" name="Rectangle 7"/>
          <p:cNvSpPr>
            <a:spLocks noGrp="1" noChangeArrowheads="1"/>
          </p:cNvSpPr>
          <p:nvPr>
            <p:ph type="ctrTitle"/>
          </p:nvPr>
        </p:nvSpPr>
        <p:spPr>
          <a:xfrm>
            <a:off x="228600" y="1427163"/>
            <a:ext cx="8077200" cy="1609725"/>
          </a:xfrm>
        </p:spPr>
        <p:txBody>
          <a:bodyPr/>
          <a:lstStyle>
            <a:lvl1pPr>
              <a:defRPr sz="4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8792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3441700"/>
            <a:ext cx="6629400" cy="16764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714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316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714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D8439F-9459-4F39-8A41-81F367CF48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>
    <p:split dir="in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FA2F79-9C87-47B0-82F5-A6A8364CB4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>
    <p:split dir="in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50013" y="228600"/>
            <a:ext cx="2084387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5263" y="228600"/>
            <a:ext cx="610235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AB71E2-E424-4031-AAAB-31048C612B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>
    <p:split dir="in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88751F-8F98-4BAA-A3EA-DA1627132D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>
    <p:split dir="in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4C977-F111-4302-8D85-69BA70421F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>
    <p:split dir="in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862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20857B-CF92-4A81-8C2E-4BFF755144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>
    <p:split dir="in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E085E-3FC4-4840-BDAF-24988DB22F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>
    <p:split dir="in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C459F2-B84B-450D-B65E-B05585FCE2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>
    <p:split dir="in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35A227-8E03-4428-A0DE-9F92E24762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>
    <p:split dir="in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92087-E014-4174-85AF-4AC347D2F3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>
    <p:split dir="in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AB72F9-8571-4121-AEE9-99C45C58FC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>
    <p:split dir="in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152400"/>
            <a:ext cx="8686800" cy="6096000"/>
            <a:chOff x="0" y="96"/>
            <a:chExt cx="5472" cy="3840"/>
          </a:xfrm>
        </p:grpSpPr>
        <p:sp>
          <p:nvSpPr>
            <p:cNvPr id="117763" name="AutoShape 3"/>
            <p:cNvSpPr>
              <a:spLocks noChangeArrowheads="1"/>
            </p:cNvSpPr>
            <p:nvPr/>
          </p:nvSpPr>
          <p:spPr bwMode="auto">
            <a:xfrm>
              <a:off x="240" y="336"/>
              <a:ext cx="5232" cy="3600"/>
            </a:xfrm>
            <a:prstGeom prst="roundRect">
              <a:avLst>
                <a:gd name="adj" fmla="val 13727"/>
              </a:avLst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117764" name="AutoShape 4"/>
            <p:cNvSpPr>
              <a:spLocks noChangeArrowheads="1"/>
            </p:cNvSpPr>
            <p:nvPr/>
          </p:nvSpPr>
          <p:spPr bwMode="blackWhite">
            <a:xfrm>
              <a:off x="0" y="96"/>
              <a:ext cx="5376" cy="768"/>
            </a:xfrm>
            <a:custGeom>
              <a:avLst/>
              <a:gdLst>
                <a:gd name="G0" fmla="+- 1000 0 0"/>
                <a:gd name="G1" fmla="+- 1000 0 0"/>
                <a:gd name="G2" fmla="+- G0 0 G1"/>
                <a:gd name="G3" fmla="*/ G1 1 2"/>
                <a:gd name="G4" fmla="+- G0 0 G3"/>
                <a:gd name="T0" fmla="*/ 0 w 1000"/>
                <a:gd name="T1" fmla="*/ 0 h 1000"/>
                <a:gd name="T2" fmla="*/ G4 w 1000"/>
                <a:gd name="T3" fmla="*/ G1 h 1000"/>
              </a:gdLst>
              <a:ahLst/>
              <a:cxnLst>
                <a:cxn ang="0">
                  <a:pos x="0" y="0"/>
                </a:cxn>
                <a:cxn ang="0">
                  <a:pos x="6499" y="0"/>
                </a:cxn>
                <a:cxn ang="0">
                  <a:pos x="7000" y="500"/>
                </a:cxn>
                <a:cxn ang="0">
                  <a:pos x="6500" y="1000"/>
                </a:cxn>
                <a:cxn ang="0">
                  <a:pos x="0" y="1000"/>
                </a:cxn>
              </a:cxnLst>
              <a:rect l="T0" t="T1" r="T2" b="T3"/>
              <a:pathLst>
                <a:path w="7000" h="1000">
                  <a:moveTo>
                    <a:pt x="0" y="0"/>
                  </a:moveTo>
                  <a:lnTo>
                    <a:pt x="6499" y="0"/>
                  </a:lnTo>
                  <a:cubicBezTo>
                    <a:pt x="6776" y="0"/>
                    <a:pt x="7000" y="223"/>
                    <a:pt x="7000" y="500"/>
                  </a:cubicBezTo>
                  <a:cubicBezTo>
                    <a:pt x="7000" y="776"/>
                    <a:pt x="6776" y="999"/>
                    <a:pt x="6500" y="1000"/>
                  </a:cubicBezTo>
                  <a:lnTo>
                    <a:pt x="0" y="100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117765" name="Line 5"/>
            <p:cNvSpPr>
              <a:spLocks noChangeShapeType="1"/>
            </p:cNvSpPr>
            <p:nvPr/>
          </p:nvSpPr>
          <p:spPr bwMode="auto">
            <a:xfrm>
              <a:off x="0" y="768"/>
              <a:ext cx="5088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laddin" pitchFamily="34" charset="0"/>
              </a:endParaRPr>
            </a:p>
          </p:txBody>
        </p:sp>
      </p:grpSp>
      <p:sp>
        <p:nvSpPr>
          <p:cNvPr id="1027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5263" y="228600"/>
            <a:ext cx="801528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79248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7768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7769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7770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 Black" pitchFamily="34" charset="0"/>
              </a:defRPr>
            </a:lvl1pPr>
          </a:lstStyle>
          <a:p>
            <a:pPr>
              <a:defRPr/>
            </a:pPr>
            <a:fld id="{E6D0A9FB-BE6A-4C04-B3D1-6B01855D53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11" r:id="rId1"/>
    <p:sldLayoutId id="2147484201" r:id="rId2"/>
    <p:sldLayoutId id="2147484202" r:id="rId3"/>
    <p:sldLayoutId id="2147484203" r:id="rId4"/>
    <p:sldLayoutId id="2147484204" r:id="rId5"/>
    <p:sldLayoutId id="2147484205" r:id="rId6"/>
    <p:sldLayoutId id="2147484206" r:id="rId7"/>
    <p:sldLayoutId id="2147484207" r:id="rId8"/>
    <p:sldLayoutId id="2147484208" r:id="rId9"/>
    <p:sldLayoutId id="2147484209" r:id="rId10"/>
    <p:sldLayoutId id="2147484210" r:id="rId11"/>
  </p:sldLayoutIdLst>
  <p:transition advClick="0">
    <p:split dir="in"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7" Type="http://schemas.openxmlformats.org/officeDocument/2006/relationships/image" Target="../media/image132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0" y="3238500"/>
            <a:ext cx="11353800" cy="3543300"/>
            <a:chOff x="0" y="2040"/>
            <a:chExt cx="7152" cy="2232"/>
          </a:xfrm>
        </p:grpSpPr>
        <p:sp>
          <p:nvSpPr>
            <p:cNvPr id="3080" name="Rectangle 5"/>
            <p:cNvSpPr>
              <a:spLocks noChangeArrowheads="1"/>
            </p:cNvSpPr>
            <p:nvPr/>
          </p:nvSpPr>
          <p:spPr bwMode="auto">
            <a:xfrm>
              <a:off x="1392" y="2928"/>
              <a:ext cx="5760" cy="1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endParaRPr lang="en-US" sz="2000" b="1">
                <a:latin typeface="Script MT Bold" pitchFamily="66" charset="0"/>
                <a:cs typeface="Times New Roman" pitchFamily="18" charset="0"/>
              </a:endParaRPr>
            </a:p>
            <a:p>
              <a:pPr algn="ctr" eaLnBrk="1" hangingPunct="1"/>
              <a:r>
                <a:rPr lang="en-US" sz="2000" b="1">
                  <a:solidFill>
                    <a:srgbClr val="0000FF"/>
                  </a:solidFill>
                  <a:latin typeface="Script MT Bold" pitchFamily="66" charset="0"/>
                  <a:cs typeface="Times New Roman" pitchFamily="18" charset="0"/>
                </a:rPr>
                <a:t>by:</a:t>
              </a:r>
              <a:endParaRPr lang="en-US" sz="2000">
                <a:solidFill>
                  <a:srgbClr val="0000FF"/>
                </a:solidFill>
                <a:latin typeface="Script MT Bold" pitchFamily="66" charset="0"/>
                <a:cs typeface="Times New Roman" pitchFamily="18" charset="0"/>
              </a:endParaRPr>
            </a:p>
            <a:p>
              <a:pPr algn="ctr"/>
              <a:r>
                <a:rPr lang="en-US" sz="4000" b="1">
                  <a:solidFill>
                    <a:srgbClr val="FF0000"/>
                  </a:solidFill>
                  <a:latin typeface="Script MT Bold" pitchFamily="66" charset="0"/>
                  <a:cs typeface="Times New Roman" pitchFamily="18" charset="0"/>
                </a:rPr>
                <a:t> G</a:t>
              </a:r>
              <a:r>
                <a:rPr lang="en-US" sz="3200" b="1">
                  <a:solidFill>
                    <a:srgbClr val="FF0000"/>
                  </a:solidFill>
                  <a:latin typeface="Script MT Bold" pitchFamily="66" charset="0"/>
                  <a:cs typeface="Times New Roman" pitchFamily="18" charset="0"/>
                </a:rPr>
                <a:t>.Srinivas Reddy</a:t>
              </a:r>
              <a:r>
                <a:rPr lang="en-US" sz="3000" b="1">
                  <a:solidFill>
                    <a:srgbClr val="0000FF"/>
                  </a:solidFill>
                  <a:latin typeface="Script MT Bold" pitchFamily="66" charset="0"/>
                  <a:cs typeface="Times New Roman" pitchFamily="18" charset="0"/>
                </a:rPr>
                <a:t>  </a:t>
              </a:r>
            </a:p>
            <a:p>
              <a:pPr algn="ctr"/>
              <a:r>
                <a:rPr lang="en-US" sz="2000" b="1">
                  <a:solidFill>
                    <a:srgbClr val="0000FF"/>
                  </a:solidFill>
                  <a:latin typeface="Script MT Bold" pitchFamily="66" charset="0"/>
                  <a:cs typeface="Times New Roman" pitchFamily="18" charset="0"/>
                </a:rPr>
                <a:t>Chief Librarian</a:t>
              </a:r>
              <a:endParaRPr lang="en-US" sz="2000">
                <a:solidFill>
                  <a:srgbClr val="0000FF"/>
                </a:solidFill>
                <a:latin typeface="Script MT Bold" pitchFamily="66" charset="0"/>
                <a:cs typeface="Times New Roman" pitchFamily="18" charset="0"/>
              </a:endParaRPr>
            </a:p>
            <a:p>
              <a:endParaRPr lang="en-US" sz="2000">
                <a:solidFill>
                  <a:srgbClr val="0000FF"/>
                </a:solidFill>
                <a:latin typeface="Script MT Bold" pitchFamily="66" charset="0"/>
              </a:endParaRPr>
            </a:p>
          </p:txBody>
        </p:sp>
        <p:sp>
          <p:nvSpPr>
            <p:cNvPr id="3081" name="Text Box 6"/>
            <p:cNvSpPr txBox="1">
              <a:spLocks noChangeArrowheads="1"/>
            </p:cNvSpPr>
            <p:nvPr/>
          </p:nvSpPr>
          <p:spPr bwMode="auto">
            <a:xfrm>
              <a:off x="2976" y="2880"/>
              <a:ext cx="2256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000" dirty="0">
                  <a:solidFill>
                    <a:srgbClr val="FF0000"/>
                  </a:solidFill>
                  <a:latin typeface="Rockwell Extra Bold" pitchFamily="18" charset="0"/>
                </a:rPr>
                <a:t>    </a:t>
              </a:r>
              <a:r>
                <a:rPr lang="en-US" sz="3000" dirty="0" smtClean="0">
                  <a:solidFill>
                    <a:srgbClr val="FF0000"/>
                  </a:solidFill>
                  <a:latin typeface="Rockwell Extra Bold" pitchFamily="18" charset="0"/>
                </a:rPr>
                <a:t>2020 </a:t>
              </a:r>
              <a:r>
                <a:rPr lang="en-US" sz="3000" dirty="0">
                  <a:solidFill>
                    <a:srgbClr val="FF0000"/>
                  </a:solidFill>
                  <a:latin typeface="Rockwell Extra Bold" pitchFamily="18" charset="0"/>
                </a:rPr>
                <a:t>- </a:t>
              </a:r>
              <a:r>
                <a:rPr lang="en-US" sz="3000" dirty="0" smtClean="0">
                  <a:solidFill>
                    <a:srgbClr val="FF0000"/>
                  </a:solidFill>
                  <a:latin typeface="Rockwell Extra Bold" pitchFamily="18" charset="0"/>
                </a:rPr>
                <a:t>2021</a:t>
              </a:r>
              <a:endParaRPr lang="en-US" sz="3000" dirty="0">
                <a:solidFill>
                  <a:srgbClr val="FF0000"/>
                </a:solidFill>
                <a:latin typeface="Rockwell Extra Bold" pitchFamily="18" charset="0"/>
              </a:endParaRPr>
            </a:p>
          </p:txBody>
        </p:sp>
        <p:pic>
          <p:nvPicPr>
            <p:cNvPr id="3082" name="Picture 14" descr="IMG_069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2040"/>
              <a:ext cx="2976" cy="2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07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24000"/>
            <a:ext cx="3505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5200" y="1524000"/>
            <a:ext cx="4724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1905000" y="2286000"/>
            <a:ext cx="6115777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i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askerville Old Face" pitchFamily="18" charset="0"/>
              </a:rPr>
              <a:t>TKR College of Engg &amp; Technology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438400" y="1524000"/>
            <a:ext cx="510909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laddin" pitchFamily="34" charset="0"/>
              </a:rPr>
              <a:t>Central</a:t>
            </a:r>
            <a: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laddin" pitchFamily="34" charset="0"/>
              </a:rPr>
              <a:t> </a:t>
            </a:r>
            <a: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laddin" pitchFamily="34" charset="0"/>
              </a:rPr>
              <a:t>Library</a:t>
            </a:r>
          </a:p>
        </p:txBody>
      </p:sp>
      <p:sp>
        <p:nvSpPr>
          <p:cNvPr id="12" name="WordArt 5"/>
          <p:cNvSpPr>
            <a:spLocks noChangeArrowheads="1" noChangeShapeType="1" noTextEdit="1"/>
          </p:cNvSpPr>
          <p:nvPr/>
        </p:nvSpPr>
        <p:spPr bwMode="auto">
          <a:xfrm>
            <a:off x="609600" y="3352800"/>
            <a:ext cx="6705600" cy="9144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Dahrlin"/>
              </a:rPr>
              <a:t>Welcome to Fresher's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D8439F-9459-4F39-8A41-81F367CF487F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  <p:transition advClick="0">
    <p:split dir="in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WordArt 10"/>
          <p:cNvSpPr>
            <a:spLocks noChangeArrowheads="1" noChangeShapeType="1" noTextEdit="1"/>
          </p:cNvSpPr>
          <p:nvPr/>
        </p:nvSpPr>
        <p:spPr bwMode="auto">
          <a:xfrm>
            <a:off x="5105400" y="381000"/>
            <a:ext cx="32004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Central Library</a:t>
            </a:r>
          </a:p>
        </p:txBody>
      </p:sp>
      <p:sp>
        <p:nvSpPr>
          <p:cNvPr id="17411" name="Text Box 2"/>
          <p:cNvSpPr txBox="1">
            <a:spLocks noChangeArrowheads="1"/>
          </p:cNvSpPr>
          <p:nvPr/>
        </p:nvSpPr>
        <p:spPr bwMode="auto">
          <a:xfrm>
            <a:off x="3124200" y="1828800"/>
            <a:ext cx="3810000" cy="39624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ts val="0"/>
              </a:spcBef>
              <a:spcAft>
                <a:spcPts val="1000"/>
              </a:spcAft>
            </a:pPr>
            <a:r>
              <a:rPr lang="en-US" sz="2800" b="1" dirty="0" err="1">
                <a:solidFill>
                  <a:srgbClr val="FF0000"/>
                </a:solidFill>
                <a:latin typeface="Calibri" pitchFamily="34" charset="0"/>
              </a:rPr>
              <a:t>B.Tech</a:t>
            </a:r>
            <a:endParaRPr lang="en-US" sz="2800" b="1" dirty="0">
              <a:solidFill>
                <a:srgbClr val="FF0000"/>
              </a:solidFill>
              <a:latin typeface="Calibri" pitchFamily="34" charset="0"/>
            </a:endParaRPr>
          </a:p>
          <a:p>
            <a:pPr algn="ctr">
              <a:spcBef>
                <a:spcPts val="0"/>
              </a:spcBef>
            </a:pPr>
            <a:r>
              <a:rPr lang="en-US" sz="2400" b="1" u="sng" dirty="0">
                <a:solidFill>
                  <a:srgbClr val="7030A0"/>
                </a:solidFill>
                <a:latin typeface="Calibri" pitchFamily="34" charset="0"/>
              </a:rPr>
              <a:t>Branch</a:t>
            </a:r>
            <a:r>
              <a:rPr lang="en-US" sz="2400" dirty="0">
                <a:solidFill>
                  <a:srgbClr val="7030A0"/>
                </a:solidFill>
                <a:latin typeface="Calibri" pitchFamily="34" charset="0"/>
              </a:rPr>
              <a:t>            </a:t>
            </a:r>
            <a:r>
              <a:rPr lang="en-US" sz="2400" b="1" u="sng" dirty="0">
                <a:solidFill>
                  <a:srgbClr val="7030A0"/>
                </a:solidFill>
                <a:latin typeface="Calibri" pitchFamily="34" charset="0"/>
              </a:rPr>
              <a:t>Intake</a:t>
            </a:r>
            <a:endParaRPr lang="en-US" sz="2400" dirty="0">
              <a:solidFill>
                <a:srgbClr val="7030A0"/>
              </a:solidFill>
              <a:latin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en-US" sz="2400" dirty="0">
                <a:solidFill>
                  <a:srgbClr val="0000FF"/>
                </a:solidFill>
                <a:latin typeface="Calibri" pitchFamily="34" charset="0"/>
              </a:rPr>
              <a:t>           </a:t>
            </a:r>
            <a:r>
              <a:rPr lang="en-US" sz="2400" b="1" dirty="0">
                <a:solidFill>
                  <a:srgbClr val="0000FF"/>
                </a:solidFill>
                <a:latin typeface="Calibri" pitchFamily="34" charset="0"/>
              </a:rPr>
              <a:t>Civil                 120</a:t>
            </a:r>
          </a:p>
          <a:p>
            <a:pPr>
              <a:spcBef>
                <a:spcPts val="0"/>
              </a:spcBef>
            </a:pPr>
            <a:r>
              <a:rPr lang="en-US" sz="2400" b="1" dirty="0">
                <a:solidFill>
                  <a:srgbClr val="0000FF"/>
                </a:solidFill>
                <a:latin typeface="Calibri" pitchFamily="34" charset="0"/>
              </a:rPr>
              <a:t>            EEE                 120</a:t>
            </a:r>
          </a:p>
          <a:p>
            <a:pPr>
              <a:spcBef>
                <a:spcPts val="0"/>
              </a:spcBef>
            </a:pPr>
            <a:r>
              <a:rPr lang="en-US" sz="2400" b="1" dirty="0">
                <a:solidFill>
                  <a:srgbClr val="0000FF"/>
                </a:solidFill>
                <a:latin typeface="Calibri" pitchFamily="34" charset="0"/>
              </a:rPr>
              <a:t>          </a:t>
            </a:r>
            <a:r>
              <a:rPr lang="en-US" sz="2400" b="1" dirty="0" err="1">
                <a:solidFill>
                  <a:srgbClr val="0000FF"/>
                </a:solidFill>
                <a:latin typeface="Calibri" pitchFamily="34" charset="0"/>
              </a:rPr>
              <a:t>Mech</a:t>
            </a:r>
            <a:r>
              <a:rPr lang="en-US" sz="2400" b="1" dirty="0">
                <a:solidFill>
                  <a:srgbClr val="0000FF"/>
                </a:solidFill>
                <a:latin typeface="Calibri" pitchFamily="34" charset="0"/>
              </a:rPr>
              <a:t>               </a:t>
            </a:r>
            <a:r>
              <a:rPr lang="en-US" sz="2400" b="1" dirty="0" smtClean="0">
                <a:solidFill>
                  <a:srgbClr val="0000FF"/>
                </a:solidFill>
                <a:latin typeface="Calibri" pitchFamily="34" charset="0"/>
              </a:rPr>
              <a:t>120</a:t>
            </a:r>
            <a:endParaRPr lang="en-US" sz="2400" b="1" dirty="0">
              <a:solidFill>
                <a:srgbClr val="0000FF"/>
              </a:solidFill>
              <a:latin typeface="Calibri" pitchFamily="34" charset="0"/>
            </a:endParaRPr>
          </a:p>
          <a:p>
            <a:pPr>
              <a:spcBef>
                <a:spcPts val="0"/>
              </a:spcBef>
            </a:pPr>
            <a:r>
              <a:rPr lang="en-US" sz="2400" b="1" dirty="0">
                <a:solidFill>
                  <a:srgbClr val="0000FF"/>
                </a:solidFill>
                <a:latin typeface="Calibri" pitchFamily="34" charset="0"/>
              </a:rPr>
              <a:t>            ECE                 240</a:t>
            </a:r>
          </a:p>
          <a:p>
            <a:pPr>
              <a:spcBef>
                <a:spcPts val="0"/>
              </a:spcBef>
            </a:pPr>
            <a:r>
              <a:rPr lang="en-US" sz="2400" b="1" dirty="0">
                <a:solidFill>
                  <a:srgbClr val="0000FF"/>
                </a:solidFill>
                <a:latin typeface="Calibri" pitchFamily="34" charset="0"/>
              </a:rPr>
              <a:t>            CSE                 </a:t>
            </a:r>
            <a:r>
              <a:rPr lang="en-US" sz="2400" b="1" dirty="0" smtClean="0">
                <a:solidFill>
                  <a:srgbClr val="0000FF"/>
                </a:solidFill>
                <a:latin typeface="Calibri" pitchFamily="34" charset="0"/>
              </a:rPr>
              <a:t>240</a:t>
            </a:r>
          </a:p>
          <a:p>
            <a:pPr marL="627063" indent="-627063">
              <a:spcBef>
                <a:spcPts val="0"/>
              </a:spcBef>
            </a:pPr>
            <a:r>
              <a:rPr lang="en-US" sz="2400" b="1" dirty="0" smtClean="0">
                <a:solidFill>
                  <a:srgbClr val="0000FF"/>
                </a:solidFill>
                <a:latin typeface="Calibri" pitchFamily="34" charset="0"/>
              </a:rPr>
              <a:t>    CSE(AI &amp; ML)         60    CSE(DS)              60</a:t>
            </a:r>
            <a:endParaRPr lang="en-US" sz="2400" b="1" dirty="0">
              <a:solidFill>
                <a:srgbClr val="0000FF"/>
              </a:solidFill>
              <a:latin typeface="Calibri" pitchFamily="34" charset="0"/>
            </a:endParaRPr>
          </a:p>
          <a:p>
            <a:pPr>
              <a:spcBef>
                <a:spcPts val="0"/>
              </a:spcBef>
            </a:pPr>
            <a:r>
              <a:rPr lang="en-US" sz="2400" b="1" dirty="0">
                <a:solidFill>
                  <a:srgbClr val="0000FF"/>
                </a:solidFill>
                <a:latin typeface="Calibri" pitchFamily="34" charset="0"/>
              </a:rPr>
              <a:t>              IT                    60</a:t>
            </a:r>
            <a:endParaRPr lang="en-US" sz="200" b="1" dirty="0">
              <a:solidFill>
                <a:srgbClr val="0000FF"/>
              </a:solidFill>
              <a:latin typeface="Calibri" pitchFamily="34" charset="0"/>
            </a:endParaRPr>
          </a:p>
          <a:p>
            <a:pPr algn="ctr"/>
            <a:endParaRPr lang="en-US" sz="200" b="1" dirty="0">
              <a:solidFill>
                <a:srgbClr val="FF0000"/>
              </a:solidFill>
              <a:latin typeface="Calibri" pitchFamily="34" charset="0"/>
            </a:endParaRPr>
          </a:p>
          <a:p>
            <a:pPr algn="ctr"/>
            <a:r>
              <a:rPr lang="en-US" sz="200" b="1" dirty="0">
                <a:solidFill>
                  <a:srgbClr val="FF0000"/>
                </a:solidFill>
                <a:latin typeface="Calibri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-------------------------------------------------------------------------------------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Calibri" pitchFamily="34" charset="0"/>
              </a:rPr>
              <a:t>Total                </a:t>
            </a:r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1020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Calibri" pitchFamily="34" charset="0"/>
              </a:rPr>
              <a:t>                        -------</a:t>
            </a:r>
            <a:endParaRPr lang="en-US" sz="14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/>
            <a:r>
              <a:rPr lang="en-US" sz="1100" b="1" dirty="0">
                <a:latin typeface="Calibri" pitchFamily="34" charset="0"/>
              </a:rPr>
              <a:t>                                           </a:t>
            </a:r>
            <a:endParaRPr lang="en-US" sz="1100" b="1" dirty="0">
              <a:latin typeface="Times New Roman" pitchFamily="18" charset="0"/>
            </a:endParaRPr>
          </a:p>
          <a:p>
            <a:pPr algn="ctr"/>
            <a:endParaRPr lang="en-US" sz="1100" dirty="0">
              <a:latin typeface="Times New Roman" pitchFamily="18" charset="0"/>
            </a:endParaRPr>
          </a:p>
          <a:p>
            <a:endParaRPr lang="en-US" dirty="0"/>
          </a:p>
        </p:txBody>
      </p:sp>
      <p:sp>
        <p:nvSpPr>
          <p:cNvPr id="12" name="WordArt 4"/>
          <p:cNvSpPr>
            <a:spLocks noChangeArrowheads="1" noChangeShapeType="1" noTextEdit="1"/>
          </p:cNvSpPr>
          <p:nvPr/>
        </p:nvSpPr>
        <p:spPr bwMode="auto">
          <a:xfrm>
            <a:off x="609600" y="1371600"/>
            <a:ext cx="35814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BD Bockloo"/>
              </a:rPr>
              <a:t>Students </a:t>
            </a:r>
            <a:r>
              <a:rPr lang="en-US" sz="32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BD Bockloo"/>
              </a:rPr>
              <a:t>Strength:</a:t>
            </a:r>
            <a:endParaRPr lang="en-US" sz="32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BD Bockloo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35A227-8E03-4428-A0DE-9F92E24762E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  <p:transition advClick="0">
    <p:split dir="in"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2" name="WordArt 4"/>
          <p:cNvSpPr>
            <a:spLocks noChangeArrowheads="1" noChangeShapeType="1" noTextEdit="1"/>
          </p:cNvSpPr>
          <p:nvPr/>
        </p:nvSpPr>
        <p:spPr bwMode="auto">
          <a:xfrm>
            <a:off x="838200" y="1524000"/>
            <a:ext cx="7010400" cy="9144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Goudy Stout"/>
              </a:rPr>
              <a:t>Thank You for Your ATTENTION!</a:t>
            </a:r>
          </a:p>
        </p:txBody>
      </p:sp>
      <p:sp>
        <p:nvSpPr>
          <p:cNvPr id="211973" name="WordArt 5"/>
          <p:cNvSpPr>
            <a:spLocks noChangeArrowheads="1" noChangeShapeType="1" noTextEdit="1"/>
          </p:cNvSpPr>
          <p:nvPr/>
        </p:nvSpPr>
        <p:spPr bwMode="auto">
          <a:xfrm>
            <a:off x="1143000" y="3886200"/>
            <a:ext cx="6477000" cy="6858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66667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Dahrlin"/>
              </a:rPr>
              <a:t>VISIT </a:t>
            </a: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Dahrlin"/>
              </a:rPr>
              <a:t>REGULARLy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Dahrlin"/>
            </a:endParaRPr>
          </a:p>
        </p:txBody>
      </p:sp>
      <p:pic>
        <p:nvPicPr>
          <p:cNvPr id="108548" name="Picture 8" descr="ref_col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2362200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49" name="WordArt 17"/>
          <p:cNvSpPr>
            <a:spLocks noChangeArrowheads="1" noChangeShapeType="1" noTextEdit="1"/>
          </p:cNvSpPr>
          <p:nvPr/>
        </p:nvSpPr>
        <p:spPr bwMode="auto">
          <a:xfrm>
            <a:off x="5105400" y="304800"/>
            <a:ext cx="3200400" cy="600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Central Library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35A227-8E03-4428-A0DE-9F92E24762E1}" type="slidenum">
              <a:rPr lang="en-US" smtClean="0"/>
              <a:pPr>
                <a:defRPr/>
              </a:pPr>
              <a:t>100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09600" y="4648200"/>
            <a:ext cx="7848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solidFill>
                  <a:srgbClr val="0000FF"/>
                </a:solidFill>
              </a:rPr>
              <a:t>Your suggestions are welcome to improve the </a:t>
            </a:r>
          </a:p>
          <a:p>
            <a:pPr algn="ctr"/>
            <a:r>
              <a:rPr lang="en-US" sz="2400" i="1" dirty="0" smtClean="0">
                <a:solidFill>
                  <a:srgbClr val="0000FF"/>
                </a:solidFill>
              </a:rPr>
              <a:t>services of our Library.</a:t>
            </a:r>
          </a:p>
          <a:p>
            <a:endParaRPr lang="en-US" dirty="0"/>
          </a:p>
        </p:txBody>
      </p:sp>
    </p:spTree>
  </p:cSld>
  <p:clrMapOvr>
    <a:masterClrMapping/>
  </p:clrMapOvr>
  <p:transition advClick="0">
    <p:split dir="in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WordArt 17"/>
          <p:cNvSpPr>
            <a:spLocks noChangeArrowheads="1" noChangeShapeType="1" noTextEdit="1"/>
          </p:cNvSpPr>
          <p:nvPr/>
        </p:nvSpPr>
        <p:spPr bwMode="auto">
          <a:xfrm>
            <a:off x="5105400" y="304800"/>
            <a:ext cx="3200400" cy="600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Central Library</a:t>
            </a:r>
          </a:p>
        </p:txBody>
      </p:sp>
      <p:sp>
        <p:nvSpPr>
          <p:cNvPr id="3" name="WordArt 13"/>
          <p:cNvSpPr>
            <a:spLocks noChangeArrowheads="1" noChangeShapeType="1" noTextEdit="1"/>
          </p:cNvSpPr>
          <p:nvPr/>
        </p:nvSpPr>
        <p:spPr bwMode="auto">
          <a:xfrm>
            <a:off x="533400" y="1295400"/>
            <a:ext cx="34290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2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BD Bockloo"/>
              </a:rPr>
              <a:t>Orientation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BD Bockloo"/>
              </a:rPr>
              <a:t> 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57200" y="1981200"/>
            <a:ext cx="8229600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AmerType Md BT" pitchFamily="18" charset="0"/>
              </a:rPr>
              <a:t>       </a:t>
            </a:r>
            <a:r>
              <a:rPr lang="en-US" sz="3200" b="1" dirty="0">
                <a:solidFill>
                  <a:srgbClr val="0000FF"/>
                </a:solidFill>
                <a:latin typeface="+mj-lt"/>
              </a:rPr>
              <a:t>Central Library </a:t>
            </a:r>
            <a:r>
              <a:rPr lang="en-US" sz="3200" b="1" dirty="0" smtClean="0">
                <a:solidFill>
                  <a:srgbClr val="0000FF"/>
                </a:solidFill>
                <a:latin typeface="+mj-lt"/>
              </a:rPr>
              <a:t>conducts </a:t>
            </a:r>
            <a:r>
              <a:rPr lang="en-US" sz="3200" b="1" dirty="0">
                <a:solidFill>
                  <a:srgbClr val="0000FF"/>
                </a:solidFill>
                <a:latin typeface="+mj-lt"/>
              </a:rPr>
              <a:t>user orientation / </a:t>
            </a:r>
            <a:r>
              <a:rPr lang="en-US" sz="3200" b="1" dirty="0" smtClean="0">
                <a:solidFill>
                  <a:srgbClr val="0000FF"/>
                </a:solidFill>
                <a:latin typeface="+mj-lt"/>
              </a:rPr>
              <a:t>user </a:t>
            </a:r>
            <a:r>
              <a:rPr lang="en-US" sz="3200" b="1" dirty="0">
                <a:solidFill>
                  <a:srgbClr val="0000FF"/>
                </a:solidFill>
                <a:latin typeface="+mj-lt"/>
              </a:rPr>
              <a:t>Awareness </a:t>
            </a:r>
            <a:r>
              <a:rPr lang="en-US" sz="3200" b="1" dirty="0" err="1">
                <a:solidFill>
                  <a:srgbClr val="0000FF"/>
                </a:solidFill>
                <a:latin typeface="+mj-lt"/>
              </a:rPr>
              <a:t>programme</a:t>
            </a:r>
            <a:r>
              <a:rPr lang="en-US" sz="3200" b="1" dirty="0">
                <a:solidFill>
                  <a:srgbClr val="0000FF"/>
                </a:solidFill>
                <a:latin typeface="+mj-lt"/>
              </a:rPr>
              <a:t> every year </a:t>
            </a:r>
            <a:r>
              <a:rPr lang="en-US" sz="3200" b="1" dirty="0" smtClean="0">
                <a:solidFill>
                  <a:srgbClr val="0000FF"/>
                </a:solidFill>
                <a:latin typeface="+mj-lt"/>
              </a:rPr>
              <a:t>for </a:t>
            </a:r>
            <a:r>
              <a:rPr lang="en-US" sz="3200" b="1" dirty="0">
                <a:solidFill>
                  <a:srgbClr val="0000FF"/>
                </a:solidFill>
                <a:latin typeface="+mj-lt"/>
              </a:rPr>
              <a:t>the </a:t>
            </a:r>
            <a:r>
              <a:rPr lang="en-US" sz="3200" b="1" dirty="0" smtClean="0">
                <a:solidFill>
                  <a:srgbClr val="0000FF"/>
                </a:solidFill>
                <a:latin typeface="+mj-lt"/>
              </a:rPr>
              <a:t>fresher’s (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Ist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year students 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</a:rPr>
              <a:t>of </a:t>
            </a:r>
            <a:r>
              <a:rPr lang="en-US" sz="3200" b="1" dirty="0" err="1" smtClean="0">
                <a:solidFill>
                  <a:srgbClr val="FF0000"/>
                </a:solidFill>
                <a:latin typeface="+mj-lt"/>
              </a:rPr>
              <a:t>B.Tech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</a:rPr>
              <a:t>)</a:t>
            </a:r>
            <a:r>
              <a:rPr lang="en-US" sz="3200" b="1" dirty="0" smtClean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3200" b="1" dirty="0">
                <a:solidFill>
                  <a:srgbClr val="0000FF"/>
                </a:solidFill>
                <a:latin typeface="+mj-lt"/>
              </a:rPr>
              <a:t>at the beginning of </a:t>
            </a:r>
            <a:r>
              <a:rPr lang="en-US" sz="3200" b="1" dirty="0" smtClean="0">
                <a:solidFill>
                  <a:srgbClr val="0000FF"/>
                </a:solidFill>
                <a:latin typeface="+mj-lt"/>
              </a:rPr>
              <a:t>the  </a:t>
            </a:r>
            <a:r>
              <a:rPr lang="en-US" sz="3200" b="1" dirty="0">
                <a:solidFill>
                  <a:srgbClr val="0000FF"/>
                </a:solidFill>
                <a:latin typeface="+mj-lt"/>
              </a:rPr>
              <a:t>Academic year</a:t>
            </a:r>
            <a:r>
              <a:rPr lang="en-US" sz="3200" b="1" dirty="0" smtClean="0">
                <a:solidFill>
                  <a:srgbClr val="0000FF"/>
                </a:solidFill>
                <a:latin typeface="+mj-lt"/>
              </a:rPr>
              <a:t>.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</a:p>
          <a:p>
            <a:r>
              <a:rPr lang="en-US" sz="3200" b="1" dirty="0" smtClean="0">
                <a:solidFill>
                  <a:srgbClr val="0000FF"/>
                </a:solidFill>
                <a:latin typeface="+mj-lt"/>
              </a:rPr>
              <a:t>	</a:t>
            </a:r>
          </a:p>
          <a:p>
            <a:r>
              <a:rPr lang="en-US" sz="3200" b="1" dirty="0" smtClean="0">
                <a:solidFill>
                  <a:srgbClr val="0000FF"/>
                </a:solidFill>
                <a:latin typeface="+mj-lt"/>
              </a:rPr>
              <a:t>	</a:t>
            </a:r>
            <a:r>
              <a:rPr lang="en-US" sz="3200" b="1" dirty="0" smtClean="0">
                <a:solidFill>
                  <a:srgbClr val="CC00FF"/>
                </a:solidFill>
                <a:latin typeface="+mj-lt"/>
              </a:rPr>
              <a:t>Newly admitted students of </a:t>
            </a:r>
            <a:r>
              <a:rPr lang="en-US" sz="3200" b="1" dirty="0" err="1" smtClean="0">
                <a:solidFill>
                  <a:srgbClr val="CC00FF"/>
                </a:solidFill>
                <a:latin typeface="+mj-lt"/>
              </a:rPr>
              <a:t>B.Tech</a:t>
            </a:r>
            <a:r>
              <a:rPr lang="en-US" sz="3200" b="1" dirty="0" smtClean="0">
                <a:solidFill>
                  <a:srgbClr val="CC00FF"/>
                </a:solidFill>
                <a:latin typeface="+mj-lt"/>
              </a:rPr>
              <a:t> course year 2020-21</a:t>
            </a:r>
            <a:r>
              <a:rPr lang="en-US" sz="3200" b="1" dirty="0" smtClean="0">
                <a:solidFill>
                  <a:srgbClr val="CC00FF"/>
                </a:solidFill>
              </a:rPr>
              <a:t> (19th Batch)</a:t>
            </a:r>
            <a:r>
              <a:rPr lang="en-US" sz="3200" b="1" dirty="0" smtClean="0">
                <a:solidFill>
                  <a:srgbClr val="CC00FF"/>
                </a:solidFill>
                <a:latin typeface="+mj-lt"/>
              </a:rPr>
              <a:t>.</a:t>
            </a:r>
            <a:endParaRPr lang="en-US" sz="3200" b="1" dirty="0">
              <a:solidFill>
                <a:srgbClr val="CC00FF"/>
              </a:solidFill>
              <a:latin typeface="+mj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35A227-8E03-4428-A0DE-9F92E24762E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  <p:transition advClick="0">
    <p:split dir="in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35A227-8E03-4428-A0DE-9F92E24762E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3" name="WordArt 17"/>
          <p:cNvSpPr>
            <a:spLocks noChangeArrowheads="1" noChangeShapeType="1" noTextEdit="1"/>
          </p:cNvSpPr>
          <p:nvPr/>
        </p:nvSpPr>
        <p:spPr bwMode="auto">
          <a:xfrm>
            <a:off x="4876800" y="381000"/>
            <a:ext cx="3200400" cy="600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Central Library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5800" y="1828800"/>
            <a:ext cx="784860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AmerType Md BT" pitchFamily="18" charset="0"/>
              </a:rPr>
              <a:t>	</a:t>
            </a:r>
            <a:r>
              <a:rPr lang="en-US" sz="2800" b="1" dirty="0" smtClean="0">
                <a:solidFill>
                  <a:srgbClr val="0000FF"/>
                </a:solidFill>
                <a:latin typeface="+mj-lt"/>
              </a:rPr>
              <a:t>To ensure that Library users can make use of Library resources and services adequately to their own satisfaction.</a:t>
            </a:r>
          </a:p>
          <a:p>
            <a:r>
              <a:rPr lang="en-US" sz="2800" b="1" dirty="0" smtClean="0">
                <a:solidFill>
                  <a:srgbClr val="0000FF"/>
                </a:solidFill>
                <a:latin typeface="+mj-lt"/>
              </a:rPr>
              <a:t>	</a:t>
            </a:r>
            <a:endParaRPr lang="en-US" sz="100" b="1" dirty="0" smtClean="0">
              <a:solidFill>
                <a:srgbClr val="0000FF"/>
              </a:solidFill>
              <a:latin typeface="+mj-lt"/>
            </a:endParaRPr>
          </a:p>
          <a:p>
            <a:r>
              <a:rPr lang="en-US" sz="100" b="1" dirty="0" smtClean="0">
                <a:solidFill>
                  <a:srgbClr val="0000FF"/>
                </a:solidFill>
                <a:latin typeface="+mj-lt"/>
              </a:rPr>
              <a:t>	</a:t>
            </a:r>
            <a:r>
              <a:rPr lang="en-US" sz="2800" b="1" dirty="0" smtClean="0">
                <a:solidFill>
                  <a:srgbClr val="CC00FF"/>
                </a:solidFill>
                <a:latin typeface="+mj-lt"/>
              </a:rPr>
              <a:t>Library orientation makes library users aware of the Library and the services.          </a:t>
            </a:r>
            <a:r>
              <a:rPr lang="en-US" sz="2800" b="1" dirty="0" smtClean="0">
                <a:solidFill>
                  <a:srgbClr val="0000FF"/>
                </a:solidFill>
                <a:latin typeface="+mj-lt"/>
              </a:rPr>
              <a:t>	</a:t>
            </a:r>
          </a:p>
          <a:p>
            <a:r>
              <a:rPr lang="en-US" sz="2800" b="1" dirty="0" smtClean="0">
                <a:solidFill>
                  <a:srgbClr val="0000FF"/>
                </a:solidFill>
                <a:latin typeface="+mj-lt"/>
              </a:rPr>
              <a:t>	It educates the users regarding general use of the library.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743200" y="3276600"/>
            <a:ext cx="3657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19200" y="3657600"/>
            <a:ext cx="6705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</p:txBody>
      </p:sp>
      <p:sp>
        <p:nvSpPr>
          <p:cNvPr id="9" name="WordArt 13"/>
          <p:cNvSpPr>
            <a:spLocks noChangeArrowheads="1" noChangeShapeType="1" noTextEdit="1"/>
          </p:cNvSpPr>
          <p:nvPr/>
        </p:nvSpPr>
        <p:spPr bwMode="auto">
          <a:xfrm>
            <a:off x="762000" y="1371600"/>
            <a:ext cx="36576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BD Bockloo"/>
              </a:rPr>
              <a:t>AIMs of Orientation</a:t>
            </a:r>
            <a:endParaRPr lang="en-US" sz="32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BD Bockloo"/>
            </a:endParaRPr>
          </a:p>
        </p:txBody>
      </p:sp>
    </p:spTree>
  </p:cSld>
  <p:clrMapOvr>
    <a:masterClrMapping/>
  </p:clrMapOvr>
  <p:transition advClick="0">
    <p:split dir="in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3" descr="Picture 00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10201" y="3810000"/>
            <a:ext cx="37338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457200" y="1447800"/>
            <a:ext cx="48768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800" b="1">
              <a:latin typeface="Arial" charset="0"/>
            </a:endParaRPr>
          </a:p>
          <a:p>
            <a:endParaRPr lang="en-US" sz="2800" b="1">
              <a:latin typeface="Arial" charset="0"/>
            </a:endParaRPr>
          </a:p>
        </p:txBody>
      </p:sp>
      <p:sp>
        <p:nvSpPr>
          <p:cNvPr id="136198" name="Text Box 6"/>
          <p:cNvSpPr txBox="1">
            <a:spLocks noChangeArrowheads="1"/>
          </p:cNvSpPr>
          <p:nvPr/>
        </p:nvSpPr>
        <p:spPr bwMode="auto">
          <a:xfrm>
            <a:off x="533400" y="2133600"/>
            <a:ext cx="6705600" cy="124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500" dirty="0">
                <a:solidFill>
                  <a:srgbClr val="0000FF"/>
                </a:solidFill>
                <a:latin typeface="AmerType Md BT" pitchFamily="18" charset="0"/>
              </a:rPr>
              <a:t>• </a:t>
            </a:r>
            <a:r>
              <a:rPr lang="en-US" sz="2500" b="1" dirty="0">
                <a:solidFill>
                  <a:srgbClr val="0000FF"/>
                </a:solidFill>
                <a:latin typeface="+mj-lt"/>
              </a:rPr>
              <a:t>To acquire, organize and update the </a:t>
            </a:r>
            <a:r>
              <a:rPr lang="en-US" sz="2500" b="1" dirty="0" smtClean="0">
                <a:solidFill>
                  <a:srgbClr val="0000FF"/>
                </a:solidFill>
                <a:latin typeface="+mj-lt"/>
              </a:rPr>
              <a:t>library </a:t>
            </a:r>
            <a:r>
              <a:rPr lang="en-US" sz="2500" b="1" dirty="0">
                <a:solidFill>
                  <a:srgbClr val="0000FF"/>
                </a:solidFill>
                <a:latin typeface="+mj-lt"/>
              </a:rPr>
              <a:t>collection to support the College Unit’s  </a:t>
            </a:r>
            <a:r>
              <a:rPr lang="en-US" sz="2500" b="1" dirty="0" smtClean="0">
                <a:solidFill>
                  <a:srgbClr val="0000FF"/>
                </a:solidFill>
                <a:latin typeface="+mj-lt"/>
              </a:rPr>
              <a:t>Teaching-Learning </a:t>
            </a:r>
            <a:r>
              <a:rPr lang="en-US" sz="2500" b="1" dirty="0">
                <a:solidFill>
                  <a:srgbClr val="0000FF"/>
                </a:solidFill>
                <a:latin typeface="+mj-lt"/>
              </a:rPr>
              <a:t>program</a:t>
            </a:r>
            <a:r>
              <a:rPr lang="en-US" sz="2500" dirty="0">
                <a:solidFill>
                  <a:srgbClr val="0000FF"/>
                </a:solidFill>
                <a:latin typeface="+mj-lt"/>
              </a:rPr>
              <a:t>.</a:t>
            </a:r>
          </a:p>
        </p:txBody>
      </p:sp>
      <p:sp>
        <p:nvSpPr>
          <p:cNvPr id="136200" name="WordArt 8"/>
          <p:cNvSpPr>
            <a:spLocks noChangeArrowheads="1" noChangeShapeType="1" noTextEdit="1"/>
          </p:cNvSpPr>
          <p:nvPr/>
        </p:nvSpPr>
        <p:spPr bwMode="auto">
          <a:xfrm>
            <a:off x="533400" y="1524000"/>
            <a:ext cx="3200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2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BD Bockloo"/>
              </a:rPr>
              <a:t>Objectives 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BD Bockloo"/>
              </a:rPr>
              <a:t>:</a:t>
            </a:r>
          </a:p>
        </p:txBody>
      </p:sp>
      <p:sp>
        <p:nvSpPr>
          <p:cNvPr id="16390" name="WordArt 10"/>
          <p:cNvSpPr>
            <a:spLocks noChangeArrowheads="1" noChangeShapeType="1" noTextEdit="1"/>
          </p:cNvSpPr>
          <p:nvPr/>
        </p:nvSpPr>
        <p:spPr bwMode="auto">
          <a:xfrm>
            <a:off x="5105400" y="304800"/>
            <a:ext cx="3200400" cy="600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Central Library</a:t>
            </a:r>
          </a:p>
        </p:txBody>
      </p:sp>
      <p:sp>
        <p:nvSpPr>
          <p:cNvPr id="16391" name="Text Box 15"/>
          <p:cNvSpPr txBox="1">
            <a:spLocks noChangeArrowheads="1"/>
          </p:cNvSpPr>
          <p:nvPr/>
        </p:nvSpPr>
        <p:spPr bwMode="auto">
          <a:xfrm>
            <a:off x="685800" y="4038600"/>
            <a:ext cx="5562600" cy="124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500" dirty="0">
                <a:solidFill>
                  <a:srgbClr val="CC00FF"/>
                </a:solidFill>
                <a:latin typeface="AmerType Md BT" pitchFamily="18" charset="0"/>
              </a:rPr>
              <a:t>•</a:t>
            </a:r>
            <a:r>
              <a:rPr lang="en-US" sz="2500" dirty="0">
                <a:solidFill>
                  <a:srgbClr val="0000FF"/>
                </a:solidFill>
                <a:latin typeface="AmerType Md BT" pitchFamily="18" charset="0"/>
              </a:rPr>
              <a:t> </a:t>
            </a:r>
            <a:r>
              <a:rPr lang="en-US" sz="2500" b="1" dirty="0">
                <a:solidFill>
                  <a:srgbClr val="CC00FF"/>
                </a:solidFill>
                <a:latin typeface="+mj-lt"/>
              </a:rPr>
              <a:t>To encourage students to read beyond the requirements of the curriculum.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35A227-8E03-4428-A0DE-9F92E24762E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  <p:transition advClick="0">
    <p:split dir="in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457200" y="1524000"/>
            <a:ext cx="44958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800" b="1">
              <a:latin typeface="Arial" charset="0"/>
            </a:endParaRPr>
          </a:p>
          <a:p>
            <a:endParaRPr lang="en-US" sz="2800" b="1">
              <a:latin typeface="Arial" charset="0"/>
            </a:endParaRPr>
          </a:p>
        </p:txBody>
      </p:sp>
      <p:sp>
        <p:nvSpPr>
          <p:cNvPr id="212996" name="WordArt 4"/>
          <p:cNvSpPr>
            <a:spLocks noChangeArrowheads="1" noChangeShapeType="1" noTextEdit="1"/>
          </p:cNvSpPr>
          <p:nvPr/>
        </p:nvSpPr>
        <p:spPr bwMode="auto">
          <a:xfrm>
            <a:off x="533400" y="1447800"/>
            <a:ext cx="28956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2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BD Bockloo"/>
              </a:rPr>
              <a:t>Location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BD Bockloo"/>
              </a:rPr>
              <a:t>:</a:t>
            </a:r>
          </a:p>
        </p:txBody>
      </p:sp>
      <p:sp>
        <p:nvSpPr>
          <p:cNvPr id="212997" name="Text Box 5"/>
          <p:cNvSpPr txBox="1">
            <a:spLocks noChangeArrowheads="1"/>
          </p:cNvSpPr>
          <p:nvPr/>
        </p:nvSpPr>
        <p:spPr bwMode="auto">
          <a:xfrm>
            <a:off x="533400" y="1905000"/>
            <a:ext cx="7848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b="1" dirty="0" smtClean="0">
                <a:solidFill>
                  <a:srgbClr val="0000FF"/>
                </a:solidFill>
                <a:latin typeface="+mj-lt"/>
              </a:rPr>
              <a:t>The Library </a:t>
            </a:r>
            <a:r>
              <a:rPr lang="en-US" sz="2000" b="1" dirty="0">
                <a:solidFill>
                  <a:srgbClr val="0000FF"/>
                </a:solidFill>
                <a:latin typeface="+mj-lt"/>
              </a:rPr>
              <a:t>Building is located </a:t>
            </a:r>
            <a:r>
              <a:rPr lang="en-US" sz="2000" b="1" dirty="0" smtClean="0">
                <a:solidFill>
                  <a:srgbClr val="0000FF"/>
                </a:solidFill>
                <a:latin typeface="+mj-lt"/>
              </a:rPr>
              <a:t>on </a:t>
            </a:r>
            <a:r>
              <a:rPr lang="en-US" sz="2000" b="1" dirty="0">
                <a:solidFill>
                  <a:srgbClr val="0000FF"/>
                </a:solidFill>
                <a:latin typeface="+mj-lt"/>
              </a:rPr>
              <a:t>the second floor of </a:t>
            </a:r>
            <a:r>
              <a:rPr lang="en-US" sz="2000" b="1" dirty="0" smtClean="0">
                <a:solidFill>
                  <a:srgbClr val="0000FF"/>
                </a:solidFill>
                <a:latin typeface="+mj-lt"/>
              </a:rPr>
              <a:t>the Central </a:t>
            </a:r>
            <a:r>
              <a:rPr lang="en-US" sz="2000" b="1" dirty="0">
                <a:solidFill>
                  <a:srgbClr val="0000FF"/>
                </a:solidFill>
                <a:latin typeface="+mj-lt"/>
              </a:rPr>
              <a:t>block </a:t>
            </a:r>
            <a:r>
              <a:rPr lang="en-US" sz="2000" b="1" dirty="0" smtClean="0">
                <a:solidFill>
                  <a:srgbClr val="0000FF"/>
                </a:solidFill>
                <a:latin typeface="+mj-lt"/>
              </a:rPr>
              <a:t>with 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Duplex</a:t>
            </a:r>
            <a:r>
              <a:rPr lang="en-US" sz="2000" b="1" dirty="0" smtClean="0">
                <a:solidFill>
                  <a:srgbClr val="0000FF"/>
                </a:solidFill>
                <a:latin typeface="+mj-lt"/>
              </a:rPr>
              <a:t>.  </a:t>
            </a:r>
            <a:r>
              <a:rPr lang="en-US" sz="2000" b="1" dirty="0">
                <a:solidFill>
                  <a:srgbClr val="0000FF"/>
                </a:solidFill>
                <a:latin typeface="+mj-lt"/>
              </a:rPr>
              <a:t>There are four Levels. </a:t>
            </a:r>
            <a:endParaRPr lang="en-US" sz="2500" b="1" dirty="0">
              <a:solidFill>
                <a:srgbClr val="0000FF"/>
              </a:solidFill>
              <a:latin typeface="+mj-lt"/>
            </a:endParaRP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533400" y="2667001"/>
            <a:ext cx="8458200" cy="1604963"/>
            <a:chOff x="336" y="2112"/>
            <a:chExt cx="5328" cy="1011"/>
          </a:xfrm>
        </p:grpSpPr>
        <p:sp>
          <p:nvSpPr>
            <p:cNvPr id="4108" name="Text Box 6"/>
            <p:cNvSpPr txBox="1">
              <a:spLocks noChangeArrowheads="1"/>
            </p:cNvSpPr>
            <p:nvPr/>
          </p:nvSpPr>
          <p:spPr bwMode="auto">
            <a:xfrm>
              <a:off x="432" y="2112"/>
              <a:ext cx="100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000" b="1" dirty="0">
                  <a:solidFill>
                    <a:srgbClr val="FF0000"/>
                  </a:solidFill>
                  <a:latin typeface="AmerType Md BT" pitchFamily="18" charset="0"/>
                </a:rPr>
                <a:t>   </a:t>
              </a:r>
              <a:r>
                <a:rPr lang="en-US" sz="2000" b="1" u="sng" dirty="0">
                  <a:solidFill>
                    <a:srgbClr val="FF0000"/>
                  </a:solidFill>
                  <a:latin typeface="AmerType Md BT" pitchFamily="18" charset="0"/>
                </a:rPr>
                <a:t>Wing -A</a:t>
              </a:r>
            </a:p>
          </p:txBody>
        </p:sp>
        <p:sp>
          <p:nvSpPr>
            <p:cNvPr id="4109" name="Rectangle 7"/>
            <p:cNvSpPr>
              <a:spLocks noChangeArrowheads="1"/>
            </p:cNvSpPr>
            <p:nvPr/>
          </p:nvSpPr>
          <p:spPr bwMode="auto">
            <a:xfrm>
              <a:off x="336" y="2400"/>
              <a:ext cx="2448" cy="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indent="171450" eaLnBrk="1" hangingPunct="1">
                <a:lnSpc>
                  <a:spcPct val="45000"/>
                </a:lnSpc>
                <a:spcBef>
                  <a:spcPct val="50000"/>
                </a:spcBef>
                <a:buFont typeface="Arial" charset="0"/>
                <a:buChar char="•"/>
              </a:pPr>
              <a:r>
                <a:rPr lang="en-US" sz="1800" b="1" dirty="0" smtClean="0">
                  <a:solidFill>
                    <a:srgbClr val="FF0000"/>
                  </a:solidFill>
                  <a:latin typeface="Aharoni" pitchFamily="2" charset="-79"/>
                  <a:cs typeface="Aharoni" pitchFamily="2" charset="-79"/>
                </a:rPr>
                <a:t>Entrance</a:t>
              </a:r>
              <a:endParaRPr lang="en-US" sz="1800" b="1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endParaRPr>
            </a:p>
            <a:p>
              <a:pPr indent="171450" eaLnBrk="1" hangingPunct="1">
                <a:lnSpc>
                  <a:spcPct val="45000"/>
                </a:lnSpc>
                <a:spcBef>
                  <a:spcPct val="50000"/>
                </a:spcBef>
                <a:buFontTx/>
                <a:buChar char="•"/>
              </a:pPr>
              <a:r>
                <a:rPr lang="en-US" sz="1800" b="1" dirty="0">
                  <a:solidFill>
                    <a:srgbClr val="FF0000"/>
                  </a:solidFill>
                  <a:latin typeface="Aharoni" pitchFamily="2" charset="-79"/>
                  <a:cs typeface="Aharoni" pitchFamily="2" charset="-79"/>
                </a:rPr>
                <a:t>Circulation</a:t>
              </a:r>
            </a:p>
            <a:p>
              <a:pPr indent="171450" eaLnBrk="1" hangingPunct="1">
                <a:lnSpc>
                  <a:spcPct val="45000"/>
                </a:lnSpc>
                <a:spcBef>
                  <a:spcPct val="50000"/>
                </a:spcBef>
                <a:buFontTx/>
                <a:buChar char="•"/>
              </a:pPr>
              <a:r>
                <a:rPr lang="en-US" sz="1800" b="1" dirty="0">
                  <a:solidFill>
                    <a:srgbClr val="FF0000"/>
                  </a:solidFill>
                  <a:latin typeface="Aharoni" pitchFamily="2" charset="-79"/>
                  <a:cs typeface="Aharoni" pitchFamily="2" charset="-79"/>
                </a:rPr>
                <a:t>Digital Library</a:t>
              </a:r>
            </a:p>
            <a:p>
              <a:pPr indent="171450" eaLnBrk="1" hangingPunct="1">
                <a:lnSpc>
                  <a:spcPct val="45000"/>
                </a:lnSpc>
                <a:spcBef>
                  <a:spcPct val="50000"/>
                </a:spcBef>
                <a:buFontTx/>
                <a:buChar char="•"/>
              </a:pPr>
              <a:r>
                <a:rPr lang="en-US" sz="1800" b="1" dirty="0">
                  <a:solidFill>
                    <a:srgbClr val="FF0000"/>
                  </a:solidFill>
                  <a:latin typeface="Aharoni" pitchFamily="2" charset="-79"/>
                  <a:cs typeface="Aharoni" pitchFamily="2" charset="-79"/>
                </a:rPr>
                <a:t>Reading Hall-1</a:t>
              </a:r>
              <a:r>
                <a:rPr lang="en-US" sz="1800" b="1" dirty="0">
                  <a:solidFill>
                    <a:srgbClr val="0000FF"/>
                  </a:solidFill>
                  <a:latin typeface="AmerType Md BT" pitchFamily="18" charset="0"/>
                </a:rPr>
                <a:t>	 </a:t>
              </a:r>
            </a:p>
          </p:txBody>
        </p:sp>
        <p:sp>
          <p:nvSpPr>
            <p:cNvPr id="4110" name="Text Box 8"/>
            <p:cNvSpPr txBox="1">
              <a:spLocks noChangeArrowheads="1"/>
            </p:cNvSpPr>
            <p:nvPr/>
          </p:nvSpPr>
          <p:spPr bwMode="auto">
            <a:xfrm>
              <a:off x="3696" y="2112"/>
              <a:ext cx="91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000" b="1" u="sng" dirty="0">
                  <a:solidFill>
                    <a:srgbClr val="FF0000"/>
                  </a:solidFill>
                  <a:latin typeface="AmerType Md BT" pitchFamily="18" charset="0"/>
                </a:rPr>
                <a:t>Wing - C</a:t>
              </a:r>
            </a:p>
          </p:txBody>
        </p:sp>
        <p:sp>
          <p:nvSpPr>
            <p:cNvPr id="4111" name="Text Box 9"/>
            <p:cNvSpPr txBox="1">
              <a:spLocks noChangeArrowheads="1"/>
            </p:cNvSpPr>
            <p:nvPr/>
          </p:nvSpPr>
          <p:spPr bwMode="auto">
            <a:xfrm>
              <a:off x="3504" y="2400"/>
              <a:ext cx="2160" cy="7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indent="171450" eaLnBrk="1" hangingPunct="1">
                <a:lnSpc>
                  <a:spcPct val="55000"/>
                </a:lnSpc>
                <a:spcBef>
                  <a:spcPct val="50000"/>
                </a:spcBef>
                <a:buFontTx/>
                <a:buChar char="•"/>
              </a:pPr>
              <a:r>
                <a:rPr lang="en-US" sz="1800" b="1" dirty="0" smtClean="0">
                  <a:solidFill>
                    <a:srgbClr val="CC00FF"/>
                  </a:solidFill>
                  <a:latin typeface="Aharoni" pitchFamily="2" charset="-79"/>
                  <a:cs typeface="Aharoni" pitchFamily="2" charset="-79"/>
                </a:rPr>
                <a:t>Periodicals</a:t>
              </a:r>
              <a:endParaRPr lang="en-US" sz="1800" b="1" dirty="0">
                <a:solidFill>
                  <a:srgbClr val="CC00FF"/>
                </a:solidFill>
                <a:latin typeface="Aharoni" pitchFamily="2" charset="-79"/>
                <a:cs typeface="Aharoni" pitchFamily="2" charset="-79"/>
              </a:endParaRPr>
            </a:p>
            <a:p>
              <a:pPr indent="171450" eaLnBrk="1" hangingPunct="1">
                <a:lnSpc>
                  <a:spcPct val="55000"/>
                </a:lnSpc>
                <a:spcBef>
                  <a:spcPct val="50000"/>
                </a:spcBef>
                <a:buFontTx/>
                <a:buChar char="•"/>
              </a:pPr>
              <a:r>
                <a:rPr lang="en-US" sz="1800" b="1" dirty="0">
                  <a:solidFill>
                    <a:srgbClr val="CC00FF"/>
                  </a:solidFill>
                  <a:latin typeface="Aharoni" pitchFamily="2" charset="-79"/>
                  <a:cs typeface="Aharoni" pitchFamily="2" charset="-79"/>
                </a:rPr>
                <a:t>Career </a:t>
              </a:r>
              <a:r>
                <a:rPr lang="en-US" sz="1800" b="1" dirty="0" smtClean="0">
                  <a:solidFill>
                    <a:srgbClr val="CC00FF"/>
                  </a:solidFill>
                  <a:latin typeface="Aharoni" pitchFamily="2" charset="-79"/>
                  <a:cs typeface="Aharoni" pitchFamily="2" charset="-79"/>
                </a:rPr>
                <a:t>Books </a:t>
              </a:r>
              <a:endParaRPr lang="en-US" sz="1800" b="1" dirty="0">
                <a:solidFill>
                  <a:srgbClr val="CC00FF"/>
                </a:solidFill>
                <a:latin typeface="Aharoni" pitchFamily="2" charset="-79"/>
                <a:cs typeface="Aharoni" pitchFamily="2" charset="-79"/>
              </a:endParaRPr>
            </a:p>
            <a:p>
              <a:pPr indent="171450" eaLnBrk="1" hangingPunct="1">
                <a:lnSpc>
                  <a:spcPct val="55000"/>
                </a:lnSpc>
                <a:spcBef>
                  <a:spcPct val="50000"/>
                </a:spcBef>
                <a:buFontTx/>
                <a:buChar char="•"/>
              </a:pPr>
              <a:r>
                <a:rPr lang="en-US" sz="1800" b="1" dirty="0">
                  <a:solidFill>
                    <a:srgbClr val="CC00FF"/>
                  </a:solidFill>
                  <a:latin typeface="Aharoni" pitchFamily="2" charset="-79"/>
                  <a:cs typeface="Aharoni" pitchFamily="2" charset="-79"/>
                </a:rPr>
                <a:t>Competitive </a:t>
              </a:r>
              <a:r>
                <a:rPr lang="en-US" sz="1800" b="1" dirty="0" smtClean="0">
                  <a:solidFill>
                    <a:srgbClr val="CC00FF"/>
                  </a:solidFill>
                  <a:latin typeface="Aharoni" pitchFamily="2" charset="-79"/>
                  <a:cs typeface="Aharoni" pitchFamily="2" charset="-79"/>
                </a:rPr>
                <a:t>Books</a:t>
              </a:r>
              <a:endParaRPr lang="en-US" sz="1800" b="1" dirty="0">
                <a:solidFill>
                  <a:srgbClr val="CC00FF"/>
                </a:solidFill>
                <a:latin typeface="Aharoni" pitchFamily="2" charset="-79"/>
                <a:cs typeface="Aharoni" pitchFamily="2" charset="-79"/>
              </a:endParaRPr>
            </a:p>
            <a:p>
              <a:pPr indent="171450" eaLnBrk="1" hangingPunct="1">
                <a:lnSpc>
                  <a:spcPct val="55000"/>
                </a:lnSpc>
                <a:spcBef>
                  <a:spcPct val="50000"/>
                </a:spcBef>
                <a:buFontTx/>
                <a:buChar char="•"/>
              </a:pPr>
              <a:r>
                <a:rPr lang="en-US" sz="1800" b="1" dirty="0">
                  <a:solidFill>
                    <a:srgbClr val="CC00FF"/>
                  </a:solidFill>
                  <a:latin typeface="Aharoni" pitchFamily="2" charset="-79"/>
                  <a:cs typeface="Aharoni" pitchFamily="2" charset="-79"/>
                </a:rPr>
                <a:t>Reading Hall-3</a:t>
              </a:r>
            </a:p>
          </p:txBody>
        </p:sp>
      </p:grpSp>
      <p:sp>
        <p:nvSpPr>
          <p:cNvPr id="4102" name="WordArt 10"/>
          <p:cNvSpPr>
            <a:spLocks noChangeArrowheads="1" noChangeShapeType="1" noTextEdit="1"/>
          </p:cNvSpPr>
          <p:nvPr/>
        </p:nvSpPr>
        <p:spPr bwMode="auto">
          <a:xfrm>
            <a:off x="5105400" y="381000"/>
            <a:ext cx="32004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Central Library</a:t>
            </a:r>
          </a:p>
        </p:txBody>
      </p:sp>
      <p:sp>
        <p:nvSpPr>
          <p:cNvPr id="4103" name="Text Box 6"/>
          <p:cNvSpPr txBox="1">
            <a:spLocks noChangeArrowheads="1"/>
          </p:cNvSpPr>
          <p:nvPr/>
        </p:nvSpPr>
        <p:spPr bwMode="auto">
          <a:xfrm>
            <a:off x="838200" y="4191000"/>
            <a:ext cx="1371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b="1" dirty="0">
                <a:solidFill>
                  <a:srgbClr val="FF0000"/>
                </a:solidFill>
                <a:latin typeface="AmerType Md BT" pitchFamily="18" charset="0"/>
              </a:rPr>
              <a:t>  </a:t>
            </a:r>
            <a:r>
              <a:rPr lang="en-US" sz="2000" b="1" u="sng" dirty="0">
                <a:solidFill>
                  <a:srgbClr val="FF0000"/>
                </a:solidFill>
                <a:latin typeface="AmerType Md BT" pitchFamily="18" charset="0"/>
              </a:rPr>
              <a:t>Wing -B</a:t>
            </a:r>
          </a:p>
        </p:txBody>
      </p:sp>
      <p:sp>
        <p:nvSpPr>
          <p:cNvPr id="4104" name="Rectangle 7"/>
          <p:cNvSpPr>
            <a:spLocks noChangeArrowheads="1"/>
          </p:cNvSpPr>
          <p:nvPr/>
        </p:nvSpPr>
        <p:spPr bwMode="auto">
          <a:xfrm>
            <a:off x="609600" y="4724400"/>
            <a:ext cx="3886200" cy="1006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171450" eaLnBrk="1" hangingPunct="1">
              <a:lnSpc>
                <a:spcPct val="45000"/>
              </a:lnSpc>
              <a:spcBef>
                <a:spcPct val="50000"/>
              </a:spcBef>
              <a:buFont typeface="Arial" charset="0"/>
              <a:buChar char="•"/>
            </a:pPr>
            <a:r>
              <a:rPr lang="en-US" sz="1800" b="1" dirty="0" smtClean="0">
                <a:solidFill>
                  <a:srgbClr val="CC00FF"/>
                </a:solidFill>
                <a:latin typeface="Aharoni" pitchFamily="2" charset="-79"/>
                <a:cs typeface="Aharoni" pitchFamily="2" charset="-79"/>
              </a:rPr>
              <a:t>Library </a:t>
            </a:r>
            <a:r>
              <a:rPr lang="en-US" sz="1800" b="1" dirty="0">
                <a:solidFill>
                  <a:srgbClr val="CC00FF"/>
                </a:solidFill>
                <a:latin typeface="Aharoni" pitchFamily="2" charset="-79"/>
                <a:cs typeface="Aharoni" pitchFamily="2" charset="-79"/>
              </a:rPr>
              <a:t>Office</a:t>
            </a:r>
          </a:p>
          <a:p>
            <a:pPr indent="171450" eaLnBrk="1" hangingPunct="1">
              <a:lnSpc>
                <a:spcPct val="45000"/>
              </a:lnSpc>
              <a:spcBef>
                <a:spcPct val="50000"/>
              </a:spcBef>
              <a:buFont typeface="Arial" charset="0"/>
              <a:buChar char="•"/>
            </a:pPr>
            <a:r>
              <a:rPr lang="en-US" sz="1800" b="1" dirty="0" smtClean="0">
                <a:solidFill>
                  <a:srgbClr val="CC00FF"/>
                </a:solidFill>
                <a:latin typeface="Aharoni" pitchFamily="2" charset="-79"/>
                <a:cs typeface="Aharoni" pitchFamily="2" charset="-79"/>
              </a:rPr>
              <a:t>U.G. Stock</a:t>
            </a:r>
          </a:p>
          <a:p>
            <a:pPr indent="171450" eaLnBrk="1" hangingPunct="1">
              <a:lnSpc>
                <a:spcPct val="45000"/>
              </a:lnSpc>
              <a:spcBef>
                <a:spcPct val="50000"/>
              </a:spcBef>
              <a:buFont typeface="Arial" charset="0"/>
              <a:buChar char="•"/>
            </a:pPr>
            <a:r>
              <a:rPr lang="en-US" sz="1800" b="1" dirty="0" smtClean="0">
                <a:solidFill>
                  <a:srgbClr val="CC00FF"/>
                </a:solidFill>
                <a:latin typeface="Aharoni" pitchFamily="2" charset="-79"/>
                <a:cs typeface="Aharoni" pitchFamily="2" charset="-79"/>
              </a:rPr>
              <a:t>P.G</a:t>
            </a:r>
            <a:r>
              <a:rPr lang="en-US" sz="1800" b="1" dirty="0">
                <a:solidFill>
                  <a:srgbClr val="CC00FF"/>
                </a:solidFill>
                <a:latin typeface="Aharoni" pitchFamily="2" charset="-79"/>
                <a:cs typeface="Aharoni" pitchFamily="2" charset="-79"/>
              </a:rPr>
              <a:t>. Stock</a:t>
            </a:r>
          </a:p>
          <a:p>
            <a:pPr indent="171450" eaLnBrk="1" hangingPunct="1">
              <a:lnSpc>
                <a:spcPct val="45000"/>
              </a:lnSpc>
              <a:spcBef>
                <a:spcPct val="50000"/>
              </a:spcBef>
              <a:buFontTx/>
              <a:buChar char="•"/>
            </a:pPr>
            <a:r>
              <a:rPr lang="en-US" sz="1800" b="1" dirty="0" smtClean="0">
                <a:solidFill>
                  <a:srgbClr val="CC00FF"/>
                </a:solidFill>
                <a:latin typeface="Aharoni" pitchFamily="2" charset="-79"/>
                <a:cs typeface="Aharoni" pitchFamily="2" charset="-79"/>
              </a:rPr>
              <a:t>Reading </a:t>
            </a:r>
            <a:r>
              <a:rPr lang="en-US" sz="1800" b="1" dirty="0">
                <a:solidFill>
                  <a:srgbClr val="CC00FF"/>
                </a:solidFill>
                <a:latin typeface="Aharoni" pitchFamily="2" charset="-79"/>
                <a:cs typeface="Aharoni" pitchFamily="2" charset="-79"/>
              </a:rPr>
              <a:t>Hall - 2</a:t>
            </a:r>
            <a:r>
              <a:rPr lang="en-US" sz="1800" b="1" dirty="0">
                <a:solidFill>
                  <a:srgbClr val="0000FF"/>
                </a:solidFill>
                <a:latin typeface="AmerType Md BT" pitchFamily="18" charset="0"/>
              </a:rPr>
              <a:t>	 </a:t>
            </a:r>
          </a:p>
        </p:txBody>
      </p:sp>
      <p:sp>
        <p:nvSpPr>
          <p:cNvPr id="4105" name="Text Box 8"/>
          <p:cNvSpPr txBox="1">
            <a:spLocks noChangeArrowheads="1"/>
          </p:cNvSpPr>
          <p:nvPr/>
        </p:nvSpPr>
        <p:spPr bwMode="auto">
          <a:xfrm>
            <a:off x="5867400" y="4191000"/>
            <a:ext cx="1295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b="1" u="sng">
                <a:solidFill>
                  <a:srgbClr val="FF0000"/>
                </a:solidFill>
                <a:latin typeface="AmerType Md BT" pitchFamily="18" charset="0"/>
              </a:rPr>
              <a:t>Wing - D</a:t>
            </a:r>
          </a:p>
        </p:txBody>
      </p:sp>
      <p:sp>
        <p:nvSpPr>
          <p:cNvPr id="4106" name="Text Box 9"/>
          <p:cNvSpPr txBox="1">
            <a:spLocks noChangeArrowheads="1"/>
          </p:cNvSpPr>
          <p:nvPr/>
        </p:nvSpPr>
        <p:spPr bwMode="auto">
          <a:xfrm>
            <a:off x="5715000" y="4648200"/>
            <a:ext cx="3429000" cy="1117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171450" eaLnBrk="1" hangingPunct="1">
              <a:lnSpc>
                <a:spcPct val="55000"/>
              </a:lnSpc>
              <a:spcBef>
                <a:spcPct val="50000"/>
              </a:spcBef>
              <a:buFontTx/>
              <a:buChar char="•"/>
            </a:pPr>
            <a:r>
              <a:rPr lang="en-US" sz="1800" b="1" dirty="0">
                <a:solidFill>
                  <a:srgbClr val="6600FF"/>
                </a:solidFill>
                <a:latin typeface="Aharoni" pitchFamily="2" charset="-79"/>
                <a:cs typeface="Aharoni" pitchFamily="2" charset="-79"/>
              </a:rPr>
              <a:t>Reference Section</a:t>
            </a:r>
          </a:p>
          <a:p>
            <a:pPr indent="171450" eaLnBrk="1" hangingPunct="1">
              <a:lnSpc>
                <a:spcPct val="55000"/>
              </a:lnSpc>
              <a:spcBef>
                <a:spcPct val="50000"/>
              </a:spcBef>
              <a:buFontTx/>
              <a:buChar char="•"/>
            </a:pPr>
            <a:r>
              <a:rPr lang="en-US" sz="1800" b="1" dirty="0" smtClean="0">
                <a:solidFill>
                  <a:srgbClr val="6600FF"/>
                </a:solidFill>
                <a:latin typeface="Aharoni" pitchFamily="2" charset="-79"/>
                <a:cs typeface="Aharoni" pitchFamily="2" charset="-79"/>
              </a:rPr>
              <a:t>Text Books</a:t>
            </a:r>
            <a:endParaRPr lang="en-US" sz="1800" b="1" dirty="0">
              <a:solidFill>
                <a:srgbClr val="6600FF"/>
              </a:solidFill>
              <a:latin typeface="Aharoni" pitchFamily="2" charset="-79"/>
              <a:cs typeface="Aharoni" pitchFamily="2" charset="-79"/>
            </a:endParaRPr>
          </a:p>
          <a:p>
            <a:pPr indent="171450" eaLnBrk="1" hangingPunct="1">
              <a:lnSpc>
                <a:spcPct val="55000"/>
              </a:lnSpc>
              <a:spcBef>
                <a:spcPct val="50000"/>
              </a:spcBef>
              <a:buFontTx/>
              <a:buChar char="•"/>
            </a:pPr>
            <a:r>
              <a:rPr lang="en-US" sz="1800" b="1" dirty="0">
                <a:solidFill>
                  <a:srgbClr val="6600FF"/>
                </a:solidFill>
                <a:latin typeface="Aharoni" pitchFamily="2" charset="-79"/>
                <a:cs typeface="Aharoni" pitchFamily="2" charset="-79"/>
              </a:rPr>
              <a:t>Welfare Books</a:t>
            </a:r>
          </a:p>
          <a:p>
            <a:pPr indent="171450" eaLnBrk="1" hangingPunct="1">
              <a:lnSpc>
                <a:spcPct val="55000"/>
              </a:lnSpc>
              <a:spcBef>
                <a:spcPct val="50000"/>
              </a:spcBef>
              <a:buFontTx/>
              <a:buChar char="•"/>
            </a:pPr>
            <a:r>
              <a:rPr lang="en-US" sz="1800" b="1" dirty="0" smtClean="0">
                <a:solidFill>
                  <a:srgbClr val="6600FF"/>
                </a:solidFill>
                <a:latin typeface="Aharoni" pitchFamily="2" charset="-79"/>
                <a:cs typeface="Aharoni" pitchFamily="2" charset="-79"/>
              </a:rPr>
              <a:t>Reading Hall - 4</a:t>
            </a:r>
            <a:endParaRPr lang="en-US" sz="1800" b="1" dirty="0">
              <a:solidFill>
                <a:srgbClr val="6600FF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6160" name="Picture 16" descr="C:\Documents and Settings\LIBRARY\Desktop\library photos\lib photos 11122014\IMG_20141211_1139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5600" y="2819400"/>
            <a:ext cx="2514600" cy="34290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35A227-8E03-4428-A0DE-9F92E24762E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  <p:transition advClick="0">
    <p:split dir="in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35A227-8E03-4428-A0DE-9F92E24762E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3" name="WordArt 17"/>
          <p:cNvSpPr>
            <a:spLocks noChangeArrowheads="1" noChangeShapeType="1" noTextEdit="1"/>
          </p:cNvSpPr>
          <p:nvPr/>
        </p:nvSpPr>
        <p:spPr bwMode="auto">
          <a:xfrm>
            <a:off x="4876800" y="381000"/>
            <a:ext cx="3200400" cy="600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Central Library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0" y="2057400"/>
            <a:ext cx="78486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+mj-lt"/>
              </a:rPr>
              <a:t>Library is a collection of Books</a:t>
            </a:r>
          </a:p>
          <a:p>
            <a:r>
              <a:rPr lang="en-US" sz="2000" b="1" dirty="0" smtClean="0">
                <a:solidFill>
                  <a:srgbClr val="0000FF"/>
                </a:solidFill>
                <a:latin typeface="+mj-lt"/>
              </a:rPr>
              <a:t>	</a:t>
            </a:r>
          </a:p>
          <a:p>
            <a:r>
              <a:rPr lang="en-US" sz="2000" b="1" dirty="0" smtClean="0">
                <a:solidFill>
                  <a:srgbClr val="0000FF"/>
                </a:solidFill>
                <a:latin typeface="+mj-lt"/>
              </a:rPr>
              <a:t>	A place set a part to contain Books, Periodicals, Digital formats and other materials.</a:t>
            </a:r>
          </a:p>
          <a:p>
            <a:r>
              <a:rPr lang="en-US" sz="2000" b="1" dirty="0" smtClean="0">
                <a:solidFill>
                  <a:srgbClr val="0000FF"/>
                </a:solidFill>
                <a:latin typeface="+mj-lt"/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rgbClr val="0000FF"/>
                </a:solidFill>
                <a:latin typeface="+mj-lt"/>
              </a:rPr>
              <a:t>	</a:t>
            </a:r>
            <a:r>
              <a:rPr lang="en-US" sz="2000" b="1" dirty="0" smtClean="0">
                <a:solidFill>
                  <a:srgbClr val="FF0066"/>
                </a:solidFill>
                <a:latin typeface="+mj-lt"/>
              </a:rPr>
              <a:t>Library is an Information Centre</a:t>
            </a: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rgbClr val="C00000"/>
                </a:solidFill>
                <a:latin typeface="+mj-lt"/>
              </a:rPr>
              <a:t>	    Library is a Resource Centre</a:t>
            </a: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rgbClr val="CC00FF"/>
                </a:solidFill>
                <a:latin typeface="+mj-lt"/>
              </a:rPr>
              <a:t>                       Library is a Documentation Centre</a:t>
            </a: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rgbClr val="0000FF"/>
                </a:solidFill>
                <a:latin typeface="+mj-lt"/>
              </a:rPr>
              <a:t>                            </a:t>
            </a:r>
            <a:r>
              <a:rPr lang="en-US" sz="2000" b="1" dirty="0" smtClean="0">
                <a:solidFill>
                  <a:srgbClr val="C00000"/>
                </a:solidFill>
                <a:latin typeface="+mj-lt"/>
              </a:rPr>
              <a:t>Library is a Knowledge Hub</a:t>
            </a:r>
          </a:p>
          <a:p>
            <a:pPr>
              <a:lnSpc>
                <a:spcPct val="150000"/>
              </a:lnSpc>
            </a:pPr>
            <a:r>
              <a:rPr lang="en-US" sz="1800" dirty="0" smtClean="0">
                <a:solidFill>
                  <a:srgbClr val="0000FF"/>
                </a:solidFill>
                <a:latin typeface="+mj-lt"/>
              </a:rPr>
              <a:t>                                  </a:t>
            </a:r>
            <a:r>
              <a:rPr lang="en-US" sz="2400" b="1" dirty="0" smtClean="0">
                <a:solidFill>
                  <a:srgbClr val="CC00FF"/>
                </a:solidFill>
                <a:latin typeface="+mj-lt"/>
              </a:rPr>
              <a:t>Library is a heart of the Institution</a:t>
            </a:r>
            <a:endParaRPr lang="en-US" sz="1800" b="1" dirty="0" smtClean="0">
              <a:solidFill>
                <a:srgbClr val="CC00FF"/>
              </a:solidFill>
              <a:latin typeface="+mj-lt"/>
            </a:endParaRPr>
          </a:p>
          <a:p>
            <a:endParaRPr lang="en-US" sz="1800" dirty="0" smtClean="0">
              <a:solidFill>
                <a:srgbClr val="00B050"/>
              </a:solidFill>
              <a:latin typeface="+mj-lt"/>
            </a:endParaRPr>
          </a:p>
          <a:p>
            <a:r>
              <a:rPr lang="en-US" sz="1800" dirty="0" smtClean="0">
                <a:solidFill>
                  <a:srgbClr val="0000FF"/>
                </a:solidFill>
                <a:latin typeface="+mj-lt"/>
              </a:rPr>
              <a:t>.</a:t>
            </a:r>
            <a:endParaRPr lang="en-US" sz="18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6" name="WordArt 13"/>
          <p:cNvSpPr>
            <a:spLocks noChangeArrowheads="1" noChangeShapeType="1" noTextEdit="1"/>
          </p:cNvSpPr>
          <p:nvPr/>
        </p:nvSpPr>
        <p:spPr bwMode="auto">
          <a:xfrm>
            <a:off x="609600" y="1524000"/>
            <a:ext cx="2819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BD Bockloo"/>
              </a:rPr>
              <a:t>What is Library</a:t>
            </a:r>
            <a:endParaRPr lang="en-US" sz="32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BD Bockloo"/>
            </a:endParaRPr>
          </a:p>
        </p:txBody>
      </p:sp>
    </p:spTree>
  </p:cSld>
  <p:clrMapOvr>
    <a:masterClrMapping/>
  </p:clrMapOvr>
  <p:transition advClick="0">
    <p:split dir="in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81000" y="1371600"/>
            <a:ext cx="8763000" cy="4953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 smtClean="0">
              <a:solidFill>
                <a:srgbClr val="FF00FF"/>
              </a:solidFill>
            </a:endParaRPr>
          </a:p>
          <a:p>
            <a:endParaRPr lang="en-US" sz="100" dirty="0" smtClean="0">
              <a:solidFill>
                <a:srgbClr val="0000FF"/>
              </a:solidFill>
            </a:endParaRPr>
          </a:p>
          <a:p>
            <a:endParaRPr lang="en-US" sz="100" dirty="0" smtClean="0">
              <a:solidFill>
                <a:srgbClr val="0000FF"/>
              </a:solidFill>
            </a:endParaRPr>
          </a:p>
          <a:p>
            <a:endParaRPr lang="en-US" sz="100" dirty="0" smtClean="0">
              <a:solidFill>
                <a:srgbClr val="0000FF"/>
              </a:solidFill>
            </a:endParaRPr>
          </a:p>
          <a:p>
            <a:endParaRPr lang="en-US" sz="100" dirty="0" smtClean="0">
              <a:solidFill>
                <a:srgbClr val="0000FF"/>
              </a:solidFill>
            </a:endParaRPr>
          </a:p>
          <a:p>
            <a:endParaRPr lang="en-US" sz="100" dirty="0" smtClean="0">
              <a:solidFill>
                <a:srgbClr val="0000FF"/>
              </a:solidFill>
            </a:endParaRPr>
          </a:p>
          <a:p>
            <a:endParaRPr lang="en-US" sz="100" dirty="0" smtClean="0">
              <a:solidFill>
                <a:srgbClr val="0000FF"/>
              </a:solidFill>
            </a:endParaRPr>
          </a:p>
          <a:p>
            <a:endParaRPr lang="en-US" sz="100" dirty="0" smtClean="0">
              <a:solidFill>
                <a:srgbClr val="0000FF"/>
              </a:solidFill>
            </a:endParaRPr>
          </a:p>
          <a:p>
            <a:endParaRPr lang="en-US" sz="100" dirty="0" smtClean="0">
              <a:solidFill>
                <a:srgbClr val="0000FF"/>
              </a:solidFill>
            </a:endParaRPr>
          </a:p>
          <a:p>
            <a:endParaRPr lang="en-US" sz="100" dirty="0" smtClean="0">
              <a:solidFill>
                <a:srgbClr val="0000FF"/>
              </a:solidFill>
            </a:endParaRPr>
          </a:p>
          <a:p>
            <a:endParaRPr lang="en-US" sz="2000" dirty="0" smtClean="0">
              <a:solidFill>
                <a:srgbClr val="0000FF"/>
              </a:solidFill>
              <a:latin typeface="+mj-lt"/>
            </a:endParaRPr>
          </a:p>
          <a:p>
            <a:endParaRPr lang="en-US" sz="300" dirty="0" smtClean="0">
              <a:solidFill>
                <a:srgbClr val="0000FF"/>
              </a:solidFill>
              <a:latin typeface="+mj-lt"/>
            </a:endParaRPr>
          </a:p>
          <a:p>
            <a:r>
              <a:rPr lang="en-US" sz="2000" dirty="0" smtClean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800" dirty="0" smtClean="0">
                <a:solidFill>
                  <a:srgbClr val="0000FF"/>
                </a:solidFill>
                <a:latin typeface="+mj-lt"/>
              </a:rPr>
              <a:t>Library collection can includes</a:t>
            </a:r>
          </a:p>
          <a:p>
            <a:r>
              <a:rPr lang="en-US" sz="2800" dirty="0" smtClean="0">
                <a:solidFill>
                  <a:srgbClr val="FF0066"/>
                </a:solidFill>
                <a:latin typeface="+mj-lt"/>
              </a:rPr>
              <a:t>    Books</a:t>
            </a:r>
          </a:p>
          <a:p>
            <a:r>
              <a:rPr lang="en-US" sz="2800" dirty="0" smtClean="0">
                <a:solidFill>
                  <a:srgbClr val="FF00FF"/>
                </a:solidFill>
                <a:latin typeface="+mj-lt"/>
              </a:rPr>
              <a:t>        Periodicals</a:t>
            </a:r>
          </a:p>
          <a:p>
            <a:r>
              <a:rPr lang="en-US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            </a:t>
            </a:r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Non-book Material</a:t>
            </a:r>
          </a:p>
          <a:p>
            <a:r>
              <a:rPr lang="en-US" sz="2800" dirty="0" smtClean="0">
                <a:solidFill>
                  <a:srgbClr val="0000FF"/>
                </a:solidFill>
                <a:latin typeface="+mj-lt"/>
              </a:rPr>
              <a:t>                     Manuscripts</a:t>
            </a:r>
          </a:p>
          <a:p>
            <a:r>
              <a:rPr lang="en-US" sz="2800" dirty="0" smtClean="0">
                <a:solidFill>
                  <a:srgbClr val="FF00FF"/>
                </a:solidFill>
                <a:latin typeface="+mj-lt"/>
              </a:rPr>
              <a:t>                          </a:t>
            </a:r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Audio Visual Items</a:t>
            </a:r>
          </a:p>
          <a:p>
            <a:r>
              <a:rPr lang="en-US" sz="2800" dirty="0" smtClean="0">
                <a:solidFill>
                  <a:srgbClr val="FF00FF"/>
                </a:solidFill>
                <a:latin typeface="+mj-lt"/>
              </a:rPr>
              <a:t>                               </a:t>
            </a:r>
            <a:r>
              <a:rPr lang="en-US" sz="2800" dirty="0" smtClean="0">
                <a:solidFill>
                  <a:srgbClr val="0000FF"/>
                </a:solidFill>
                <a:latin typeface="+mj-lt"/>
              </a:rPr>
              <a:t>Online Databases</a:t>
            </a:r>
          </a:p>
          <a:p>
            <a:r>
              <a:rPr lang="en-US" sz="28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                                     </a:t>
            </a:r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Back Volumes</a:t>
            </a:r>
          </a:p>
          <a:p>
            <a:r>
              <a:rPr lang="en-US" sz="2800" dirty="0" smtClean="0">
                <a:solidFill>
                  <a:srgbClr val="9933FF"/>
                </a:solidFill>
                <a:latin typeface="+mj-lt"/>
              </a:rPr>
              <a:t>                                          Projects / Dissertations</a:t>
            </a:r>
          </a:p>
          <a:p>
            <a:r>
              <a:rPr lang="en-US" sz="2800" dirty="0" smtClean="0">
                <a:solidFill>
                  <a:srgbClr val="FF00FF"/>
                </a:solidFill>
                <a:latin typeface="+mj-lt"/>
              </a:rPr>
              <a:t>                                                Archives  etc.,</a:t>
            </a:r>
            <a:endParaRPr lang="en-US" sz="2000" dirty="0" smtClean="0">
              <a:solidFill>
                <a:srgbClr val="FF00FF"/>
              </a:solidFill>
              <a:latin typeface="+mj-lt"/>
            </a:endParaRPr>
          </a:p>
          <a:p>
            <a:pPr algn="ctr"/>
            <a:endParaRPr lang="en-US" dirty="0">
              <a:solidFill>
                <a:srgbClr val="FF00FF"/>
              </a:solidFill>
            </a:endParaRPr>
          </a:p>
        </p:txBody>
      </p:sp>
      <p:sp>
        <p:nvSpPr>
          <p:cNvPr id="3" name="WordArt 17"/>
          <p:cNvSpPr>
            <a:spLocks noChangeArrowheads="1" noChangeShapeType="1" noTextEdit="1"/>
          </p:cNvSpPr>
          <p:nvPr/>
        </p:nvSpPr>
        <p:spPr bwMode="auto">
          <a:xfrm>
            <a:off x="5029200" y="381000"/>
            <a:ext cx="3200400" cy="600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Central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35A227-8E03-4428-A0DE-9F92E24762E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  <p:transition advClick="0">
    <p:split dir="in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35A227-8E03-4428-A0DE-9F92E24762E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3" name="WordArt 17"/>
          <p:cNvSpPr>
            <a:spLocks noChangeArrowheads="1" noChangeShapeType="1" noTextEdit="1"/>
          </p:cNvSpPr>
          <p:nvPr/>
        </p:nvSpPr>
        <p:spPr bwMode="auto">
          <a:xfrm>
            <a:off x="4876800" y="381000"/>
            <a:ext cx="3200400" cy="600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Central Library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1828800"/>
            <a:ext cx="8153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	</a:t>
            </a:r>
            <a:r>
              <a:rPr lang="en-US" sz="2400" dirty="0" smtClean="0">
                <a:solidFill>
                  <a:srgbClr val="0000FF"/>
                </a:solidFill>
                <a:latin typeface="+mj-lt"/>
              </a:rPr>
              <a:t>The Central Library was initially setup in August-2002 in 2</a:t>
            </a:r>
            <a:r>
              <a:rPr lang="en-US" sz="2400" baseline="30000" dirty="0" smtClean="0">
                <a:solidFill>
                  <a:srgbClr val="0000FF"/>
                </a:solidFill>
                <a:latin typeface="+mj-lt"/>
              </a:rPr>
              <a:t>nd</a:t>
            </a:r>
            <a:r>
              <a:rPr lang="en-US" sz="2400" dirty="0" smtClean="0">
                <a:solidFill>
                  <a:srgbClr val="0000FF"/>
                </a:solidFill>
                <a:latin typeface="+mj-lt"/>
              </a:rPr>
              <a:t> floor south block, it moved to the central block in 2013.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+mj-lt"/>
              </a:rPr>
              <a:t>	</a:t>
            </a:r>
            <a:r>
              <a:rPr lang="en-US" sz="2400" dirty="0" smtClean="0">
                <a:solidFill>
                  <a:srgbClr val="FF0000"/>
                </a:solidFill>
                <a:latin typeface="+mj-lt"/>
              </a:rPr>
              <a:t>The library is spread over 2 floors, second and third with duplex model with total carpet area 1510 sqr.metrs.4 sections with the capacity of 300 seats.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	The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0000FF"/>
                </a:solidFill>
              </a:rPr>
              <a:t>Library uses the DDC classification scheme and books are arranged is Branch wise and subject wise in alphabetical order.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	</a:t>
            </a:r>
            <a:r>
              <a:rPr lang="en-US" sz="2400" dirty="0" smtClean="0">
                <a:solidFill>
                  <a:srgbClr val="FF0066"/>
                </a:solidFill>
              </a:rPr>
              <a:t>All in-house operations in the Library are fully computerized (Automation) using the NEWGEN LIB Library Management software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43200" y="3276600"/>
            <a:ext cx="3657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19200" y="3657600"/>
            <a:ext cx="6705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</p:txBody>
      </p:sp>
      <p:sp>
        <p:nvSpPr>
          <p:cNvPr id="9" name="WordArt 13"/>
          <p:cNvSpPr>
            <a:spLocks noChangeArrowheads="1" noChangeShapeType="1" noTextEdit="1"/>
          </p:cNvSpPr>
          <p:nvPr/>
        </p:nvSpPr>
        <p:spPr bwMode="auto">
          <a:xfrm>
            <a:off x="533400" y="1371600"/>
            <a:ext cx="39624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BD Bockloo"/>
              </a:rPr>
              <a:t>About the Central Library</a:t>
            </a:r>
            <a:endParaRPr lang="en-US" sz="32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BD Bockloo"/>
            </a:endParaRPr>
          </a:p>
        </p:txBody>
      </p:sp>
    </p:spTree>
  </p:cSld>
  <p:clrMapOvr>
    <a:masterClrMapping/>
  </p:clrMapOvr>
  <p:transition advClick="0">
    <p:split dir="in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457200" y="990600"/>
            <a:ext cx="79248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800" b="1">
              <a:latin typeface="Arial" charset="0"/>
            </a:endParaRPr>
          </a:p>
          <a:p>
            <a:endParaRPr lang="en-US" sz="2800" b="1">
              <a:latin typeface="Arial" charset="0"/>
            </a:endParaRPr>
          </a:p>
        </p:txBody>
      </p:sp>
      <p:sp>
        <p:nvSpPr>
          <p:cNvPr id="10244" name="WordArt 11"/>
          <p:cNvSpPr>
            <a:spLocks noChangeArrowheads="1" noChangeShapeType="1" noTextEdit="1"/>
          </p:cNvSpPr>
          <p:nvPr/>
        </p:nvSpPr>
        <p:spPr bwMode="auto">
          <a:xfrm>
            <a:off x="5105400" y="381000"/>
            <a:ext cx="32004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Central Library</a:t>
            </a: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609600" y="2438400"/>
            <a:ext cx="7924800" cy="1826154"/>
            <a:chOff x="384" y="1478"/>
            <a:chExt cx="4992" cy="986"/>
          </a:xfrm>
        </p:grpSpPr>
        <p:sp>
          <p:nvSpPr>
            <p:cNvPr id="10246" name="Rectangle 5"/>
            <p:cNvSpPr>
              <a:spLocks noChangeArrowheads="1"/>
            </p:cNvSpPr>
            <p:nvPr/>
          </p:nvSpPr>
          <p:spPr bwMode="auto">
            <a:xfrm>
              <a:off x="384" y="1478"/>
              <a:ext cx="2160" cy="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r>
                <a:rPr lang="en-US" sz="2200" b="1" dirty="0">
                  <a:solidFill>
                    <a:srgbClr val="FF0000"/>
                  </a:solidFill>
                  <a:latin typeface="Aharoni" pitchFamily="2" charset="-79"/>
                  <a:cs typeface="Aharoni" pitchFamily="2" charset="-79"/>
                </a:rPr>
                <a:t>REGULAR/SEMESTER </a:t>
              </a:r>
            </a:p>
            <a:p>
              <a:endParaRPr lang="en-US" sz="2200" b="1" dirty="0">
                <a:latin typeface="Arial" charset="0"/>
              </a:endParaRPr>
            </a:p>
          </p:txBody>
        </p:sp>
        <p:sp>
          <p:nvSpPr>
            <p:cNvPr id="10247" name="Rectangle 7"/>
            <p:cNvSpPr>
              <a:spLocks noChangeArrowheads="1"/>
            </p:cNvSpPr>
            <p:nvPr/>
          </p:nvSpPr>
          <p:spPr bwMode="auto">
            <a:xfrm>
              <a:off x="2448" y="1554"/>
              <a:ext cx="2928" cy="382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solidFill>
                    <a:srgbClr val="0000FF"/>
                  </a:solidFill>
                  <a:latin typeface="AmerType Md BT" pitchFamily="18" charset="0"/>
                </a:rPr>
                <a:t>  9:00 a.m. – 6:00 p.m.      </a:t>
              </a:r>
              <a:r>
                <a:rPr lang="en-US" sz="2000" b="1" dirty="0">
                  <a:solidFill>
                    <a:srgbClr val="FF0000"/>
                  </a:solidFill>
                  <a:latin typeface="AmerType Md BT" pitchFamily="18" charset="0"/>
                </a:rPr>
                <a:t>Mon – Sat</a:t>
              </a:r>
            </a:p>
            <a:p>
              <a:r>
                <a:rPr lang="en-US" sz="2000" b="1" dirty="0">
                  <a:solidFill>
                    <a:srgbClr val="0000FF"/>
                  </a:solidFill>
                  <a:latin typeface="AmerType Md BT" pitchFamily="18" charset="0"/>
                </a:rPr>
                <a:t>10:00 a.m. – 1:00 p.m.</a:t>
              </a:r>
              <a:r>
                <a:rPr lang="en-US" sz="2000" b="1" dirty="0">
                  <a:solidFill>
                    <a:srgbClr val="FF0000"/>
                  </a:solidFill>
                  <a:latin typeface="AmerType Md BT" pitchFamily="18" charset="0"/>
                </a:rPr>
                <a:t>        Sunday</a:t>
              </a:r>
            </a:p>
          </p:txBody>
        </p:sp>
        <p:sp>
          <p:nvSpPr>
            <p:cNvPr id="10249" name="Rectangle 9"/>
            <p:cNvSpPr>
              <a:spLocks noChangeArrowheads="1"/>
            </p:cNvSpPr>
            <p:nvPr/>
          </p:nvSpPr>
          <p:spPr bwMode="auto">
            <a:xfrm>
              <a:off x="384" y="2034"/>
              <a:ext cx="1920" cy="4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200" b="1" dirty="0">
                  <a:solidFill>
                    <a:srgbClr val="FF0000"/>
                  </a:solidFill>
                  <a:latin typeface="Aharoni" pitchFamily="2" charset="-79"/>
                  <a:cs typeface="Aharoni" pitchFamily="2" charset="-79"/>
                </a:rPr>
                <a:t>DURING SUMMER </a:t>
              </a:r>
            </a:p>
            <a:p>
              <a:r>
                <a:rPr lang="en-US" sz="2200" b="1" dirty="0">
                  <a:solidFill>
                    <a:srgbClr val="FF0000"/>
                  </a:solidFill>
                  <a:latin typeface="Aharoni" pitchFamily="2" charset="-79"/>
                  <a:cs typeface="Aharoni" pitchFamily="2" charset="-79"/>
                </a:rPr>
                <a:t>VACATION </a:t>
              </a:r>
              <a:endParaRPr lang="en-US" sz="2200" b="1" dirty="0">
                <a:solidFill>
                  <a:srgbClr val="FF0000"/>
                </a:solidFill>
                <a:latin typeface="AmerType Md BT" pitchFamily="18" charset="0"/>
              </a:endParaRPr>
            </a:p>
          </p:txBody>
        </p:sp>
        <p:sp>
          <p:nvSpPr>
            <p:cNvPr id="10250" name="Rectangle 10"/>
            <p:cNvSpPr>
              <a:spLocks noChangeArrowheads="1"/>
            </p:cNvSpPr>
            <p:nvPr/>
          </p:nvSpPr>
          <p:spPr bwMode="auto">
            <a:xfrm>
              <a:off x="2448" y="2032"/>
              <a:ext cx="2928" cy="432"/>
            </a:xfrm>
            <a:prstGeom prst="rect">
              <a:avLst/>
            </a:prstGeom>
            <a:solidFill>
              <a:srgbClr val="66FF33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endParaRPr lang="en-US" sz="200" b="1" dirty="0">
                <a:solidFill>
                  <a:srgbClr val="0000FF"/>
                </a:solidFill>
                <a:latin typeface="AmerType Md BT" pitchFamily="18" charset="0"/>
              </a:endParaRPr>
            </a:p>
            <a:p>
              <a:endParaRPr lang="en-US" sz="200" b="1" dirty="0">
                <a:solidFill>
                  <a:srgbClr val="0000FF"/>
                </a:solidFill>
                <a:latin typeface="AmerType Md BT" pitchFamily="18" charset="0"/>
              </a:endParaRPr>
            </a:p>
            <a:p>
              <a:endParaRPr lang="en-US" sz="200" b="1" dirty="0">
                <a:solidFill>
                  <a:srgbClr val="0000FF"/>
                </a:solidFill>
                <a:latin typeface="AmerType Md BT" pitchFamily="18" charset="0"/>
              </a:endParaRPr>
            </a:p>
            <a:p>
              <a:r>
                <a:rPr lang="en-US" sz="2000" b="1" dirty="0">
                  <a:solidFill>
                    <a:srgbClr val="0000FF"/>
                  </a:solidFill>
                  <a:latin typeface="AmerType Md BT" pitchFamily="18" charset="0"/>
                </a:rPr>
                <a:t>9:30 a.m. – 05:00 p.m.      </a:t>
              </a:r>
              <a:r>
                <a:rPr lang="en-US" sz="2000" b="1" dirty="0">
                  <a:solidFill>
                    <a:srgbClr val="FF0000"/>
                  </a:solidFill>
                  <a:latin typeface="AmerType Md BT" pitchFamily="18" charset="0"/>
                </a:rPr>
                <a:t>Mon – Sat</a:t>
              </a:r>
              <a:r>
                <a:rPr lang="en-US" sz="2000" b="1" dirty="0">
                  <a:solidFill>
                    <a:srgbClr val="0000FF"/>
                  </a:solidFill>
                  <a:latin typeface="AmerType Md BT" pitchFamily="18" charset="0"/>
                </a:rPr>
                <a:t>                                   </a:t>
              </a:r>
            </a:p>
            <a:p>
              <a:endParaRPr lang="en-US" sz="2000" b="1" dirty="0">
                <a:solidFill>
                  <a:srgbClr val="0000FF"/>
                </a:solidFill>
                <a:latin typeface="AmerType Md BT" pitchFamily="18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57200" y="4800600"/>
            <a:ext cx="792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800" b="1" dirty="0" smtClean="0">
              <a:solidFill>
                <a:srgbClr val="6600FF"/>
              </a:solidFill>
            </a:endParaRPr>
          </a:p>
          <a:p>
            <a:pPr algn="ctr"/>
            <a:r>
              <a:rPr lang="en-US" sz="2000" b="1" i="1" dirty="0" smtClean="0">
                <a:solidFill>
                  <a:srgbClr val="0000FF"/>
                </a:solidFill>
              </a:rPr>
              <a:t>(</a:t>
            </a:r>
          </a:p>
          <a:p>
            <a:pPr algn="ctr"/>
            <a:endParaRPr lang="en-US" sz="1800" b="1" dirty="0">
              <a:solidFill>
                <a:srgbClr val="6600FF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35A227-8E03-4428-A0DE-9F92E24762E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13" name="WordArt 13"/>
          <p:cNvSpPr>
            <a:spLocks noChangeArrowheads="1" noChangeShapeType="1" noTextEdit="1"/>
          </p:cNvSpPr>
          <p:nvPr/>
        </p:nvSpPr>
        <p:spPr bwMode="auto">
          <a:xfrm>
            <a:off x="533400" y="1676400"/>
            <a:ext cx="57150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BD Bockloo"/>
              </a:rPr>
              <a:t>When is the Library Open?</a:t>
            </a:r>
            <a:endParaRPr lang="en-US" sz="32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BD Bockloo"/>
            </a:endParaRP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685800" y="4465689"/>
            <a:ext cx="3048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200" b="1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CIRCULATION </a:t>
            </a:r>
            <a:endParaRPr lang="en-US" sz="2200" b="1" dirty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  <a:p>
            <a:endParaRPr lang="en-US" sz="2200" b="1" dirty="0">
              <a:solidFill>
                <a:srgbClr val="FF0000"/>
              </a:solidFill>
              <a:latin typeface="AmerType Md BT" pitchFamily="18" charset="0"/>
            </a:endParaRP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3868472" y="4486023"/>
            <a:ext cx="4665928" cy="707886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AmerType Md BT" pitchFamily="18" charset="0"/>
              </a:rPr>
              <a:t>9:00 </a:t>
            </a:r>
            <a:r>
              <a:rPr lang="en-US" sz="2000" b="1" dirty="0">
                <a:solidFill>
                  <a:srgbClr val="0000FF"/>
                </a:solidFill>
                <a:latin typeface="AmerType Md BT" pitchFamily="18" charset="0"/>
              </a:rPr>
              <a:t>a.m. – </a:t>
            </a:r>
            <a:r>
              <a:rPr lang="en-US" sz="2000" b="1" dirty="0" smtClean="0">
                <a:solidFill>
                  <a:srgbClr val="0000FF"/>
                </a:solidFill>
                <a:latin typeface="AmerType Md BT" pitchFamily="18" charset="0"/>
              </a:rPr>
              <a:t>5:00 </a:t>
            </a:r>
            <a:r>
              <a:rPr lang="en-US" sz="2000" b="1" dirty="0">
                <a:solidFill>
                  <a:srgbClr val="0000FF"/>
                </a:solidFill>
                <a:latin typeface="AmerType Md BT" pitchFamily="18" charset="0"/>
              </a:rPr>
              <a:t>p.m</a:t>
            </a:r>
            <a:r>
              <a:rPr lang="en-US" sz="2000" b="1" dirty="0" smtClean="0">
                <a:solidFill>
                  <a:srgbClr val="0000FF"/>
                </a:solidFill>
                <a:latin typeface="AmerType Md BT" pitchFamily="18" charset="0"/>
              </a:rPr>
              <a:t>.        </a:t>
            </a:r>
            <a:r>
              <a:rPr lang="en-US" sz="2000" b="1" dirty="0" smtClean="0">
                <a:solidFill>
                  <a:srgbClr val="FF0000"/>
                </a:solidFill>
                <a:latin typeface="AmerType Md BT" pitchFamily="18" charset="0"/>
              </a:rPr>
              <a:t>Mon – Sat</a:t>
            </a:r>
            <a:endParaRPr lang="en-US" sz="2000" b="1" dirty="0">
              <a:solidFill>
                <a:srgbClr val="FF0000"/>
              </a:solidFill>
              <a:latin typeface="AmerType Md BT" pitchFamily="18" charset="0"/>
            </a:endParaRPr>
          </a:p>
          <a:p>
            <a:endParaRPr lang="en-US" sz="2000" b="1" dirty="0">
              <a:solidFill>
                <a:srgbClr val="FF0000"/>
              </a:solidFill>
              <a:latin typeface="AmerType Md BT" pitchFamily="18" charset="0"/>
            </a:endParaRPr>
          </a:p>
        </p:txBody>
      </p:sp>
    </p:spTree>
  </p:cSld>
  <p:clrMapOvr>
    <a:masterClrMapping/>
  </p:clrMapOvr>
  <p:transition advClick="0">
    <p:split dir="in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IMG_069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41988" y="1390650"/>
            <a:ext cx="2819400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1" descr="ref_jour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3352800"/>
            <a:ext cx="20574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-152400" y="3352800"/>
            <a:ext cx="69342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68363" indent="109538">
              <a:lnSpc>
                <a:spcPct val="150000"/>
              </a:lnSpc>
              <a:buFont typeface="Arial" pitchFamily="34" charset="0"/>
              <a:buChar char="•"/>
              <a:tabLst>
                <a:tab pos="1025525" algn="l"/>
                <a:tab pos="1150938" algn="l"/>
              </a:tabLst>
              <a:defRPr/>
            </a:pPr>
            <a:r>
              <a:rPr lang="en-US" sz="2000" b="1" dirty="0" smtClean="0">
                <a:solidFill>
                  <a:srgbClr val="CC00FF"/>
                </a:solidFill>
                <a:latin typeface="+mj-lt"/>
              </a:rPr>
              <a:t>National Journals</a:t>
            </a:r>
            <a:r>
              <a:rPr lang="en-US" sz="2000" b="1" dirty="0" smtClean="0">
                <a:solidFill>
                  <a:srgbClr val="0000FF"/>
                </a:solidFill>
                <a:latin typeface="+mj-lt"/>
              </a:rPr>
              <a:t>		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:  </a:t>
            </a:r>
            <a:r>
              <a:rPr lang="en-US" sz="2000" b="1" dirty="0" smtClean="0">
                <a:solidFill>
                  <a:srgbClr val="0000FF"/>
                </a:solidFill>
                <a:latin typeface="+mj-lt"/>
              </a:rPr>
              <a:t>155 </a:t>
            </a:r>
            <a:endParaRPr lang="en-US" sz="2000" b="1" dirty="0">
              <a:solidFill>
                <a:srgbClr val="0000FF"/>
              </a:solidFill>
              <a:latin typeface="+mj-lt"/>
            </a:endParaRPr>
          </a:p>
          <a:p>
            <a:pPr marL="868363" indent="109538">
              <a:lnSpc>
                <a:spcPct val="150000"/>
              </a:lnSpc>
              <a:buFont typeface="Arial" pitchFamily="34" charset="0"/>
              <a:buChar char="•"/>
              <a:tabLst>
                <a:tab pos="1025525" algn="l"/>
                <a:tab pos="1150938" algn="l"/>
              </a:tabLst>
              <a:defRPr/>
            </a:pPr>
            <a:r>
              <a:rPr lang="en-US" sz="2000" b="1" dirty="0" smtClean="0">
                <a:solidFill>
                  <a:srgbClr val="CC00FF"/>
                </a:solidFill>
                <a:latin typeface="+mj-lt"/>
              </a:rPr>
              <a:t>IEEE Journals </a:t>
            </a:r>
            <a:r>
              <a:rPr lang="en-US" sz="2000" b="1" dirty="0" smtClean="0">
                <a:solidFill>
                  <a:srgbClr val="0000FF"/>
                </a:solidFill>
                <a:latin typeface="+mj-lt"/>
              </a:rPr>
              <a:t>		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:  </a:t>
            </a:r>
            <a:r>
              <a:rPr lang="en-US" sz="2000" b="1" dirty="0" smtClean="0">
                <a:solidFill>
                  <a:srgbClr val="0000FF"/>
                </a:solidFill>
                <a:latin typeface="+mj-lt"/>
              </a:rPr>
              <a:t>230</a:t>
            </a:r>
            <a:endParaRPr lang="en-US" sz="2000" b="1" dirty="0">
              <a:solidFill>
                <a:srgbClr val="0000FF"/>
              </a:solidFill>
              <a:latin typeface="+mj-lt"/>
            </a:endParaRPr>
          </a:p>
          <a:p>
            <a:pPr marL="868363" indent="109538">
              <a:lnSpc>
                <a:spcPct val="150000"/>
              </a:lnSpc>
              <a:buFont typeface="Arial" pitchFamily="34" charset="0"/>
              <a:buChar char="•"/>
              <a:tabLst>
                <a:tab pos="1025525" algn="l"/>
                <a:tab pos="1150938" algn="l"/>
              </a:tabLst>
              <a:defRPr/>
            </a:pPr>
            <a:r>
              <a:rPr lang="en-US" sz="2000" b="1" dirty="0" smtClean="0">
                <a:solidFill>
                  <a:srgbClr val="CC00FF"/>
                </a:solidFill>
                <a:latin typeface="+mj-lt"/>
              </a:rPr>
              <a:t>Technical Magazines</a:t>
            </a:r>
            <a:r>
              <a:rPr lang="en-US" sz="2000" b="1" dirty="0" smtClean="0">
                <a:solidFill>
                  <a:srgbClr val="0000FF"/>
                </a:solidFill>
                <a:latin typeface="+mj-lt"/>
              </a:rPr>
              <a:t>		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:    </a:t>
            </a:r>
            <a:r>
              <a:rPr lang="en-US" sz="2000" b="1" dirty="0" smtClean="0">
                <a:solidFill>
                  <a:srgbClr val="0000FF"/>
                </a:solidFill>
                <a:latin typeface="+mj-lt"/>
              </a:rPr>
              <a:t>42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 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  <a:p>
            <a:pPr marL="868363" indent="109538">
              <a:lnSpc>
                <a:spcPct val="150000"/>
              </a:lnSpc>
              <a:buFont typeface="Arial" pitchFamily="34" charset="0"/>
              <a:buChar char="•"/>
              <a:tabLst>
                <a:tab pos="1025525" algn="l"/>
                <a:tab pos="1150938" algn="l"/>
              </a:tabLst>
              <a:defRPr/>
            </a:pPr>
            <a:r>
              <a:rPr lang="en-US" sz="2000" b="1" dirty="0" smtClean="0">
                <a:solidFill>
                  <a:srgbClr val="CC00FF"/>
                </a:solidFill>
                <a:latin typeface="+mj-lt"/>
              </a:rPr>
              <a:t>Newspapers	</a:t>
            </a:r>
            <a:r>
              <a:rPr lang="en-US" sz="2000" b="1" dirty="0" smtClean="0">
                <a:solidFill>
                  <a:srgbClr val="0000FF"/>
                </a:solidFill>
                <a:latin typeface="+mj-lt"/>
              </a:rPr>
              <a:t>		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:    </a:t>
            </a:r>
            <a:r>
              <a:rPr lang="en-US" sz="2000" b="1" dirty="0" smtClean="0">
                <a:solidFill>
                  <a:srgbClr val="0000FF"/>
                </a:solidFill>
                <a:latin typeface="+mj-lt"/>
              </a:rPr>
              <a:t>12</a:t>
            </a:r>
          </a:p>
          <a:p>
            <a:pPr marL="868363" indent="109538">
              <a:lnSpc>
                <a:spcPct val="150000"/>
              </a:lnSpc>
              <a:buFont typeface="Arial" pitchFamily="34" charset="0"/>
              <a:buChar char="•"/>
              <a:tabLst>
                <a:tab pos="1025525" algn="l"/>
                <a:tab pos="1150938" algn="l"/>
              </a:tabLst>
              <a:defRPr/>
            </a:pPr>
            <a:r>
              <a:rPr lang="en-US" sz="2000" b="1" dirty="0" smtClean="0">
                <a:solidFill>
                  <a:srgbClr val="CC00FF"/>
                </a:solidFill>
                <a:latin typeface="+mj-lt"/>
              </a:rPr>
              <a:t>Back Volumes</a:t>
            </a:r>
            <a:r>
              <a:rPr lang="en-US" sz="2000" b="1" dirty="0" smtClean="0">
                <a:solidFill>
                  <a:srgbClr val="0000FF"/>
                </a:solidFill>
                <a:latin typeface="+mj-lt"/>
              </a:rPr>
              <a:t>			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:  </a:t>
            </a:r>
            <a:r>
              <a:rPr lang="en-US" sz="2000" b="1" dirty="0" smtClean="0">
                <a:solidFill>
                  <a:srgbClr val="0000FF"/>
                </a:solidFill>
                <a:latin typeface="+mj-lt"/>
              </a:rPr>
              <a:t>5,140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 </a:t>
            </a:r>
          </a:p>
          <a:p>
            <a:pPr marL="868363" indent="109538">
              <a:lnSpc>
                <a:spcPct val="150000"/>
              </a:lnSpc>
              <a:buFont typeface="Arial" pitchFamily="34" charset="0"/>
              <a:buChar char="•"/>
              <a:tabLst>
                <a:tab pos="1025525" algn="l"/>
                <a:tab pos="1150938" algn="l"/>
              </a:tabLst>
              <a:defRPr/>
            </a:pPr>
            <a:r>
              <a:rPr lang="en-US" sz="2000" b="1" dirty="0" smtClean="0">
                <a:solidFill>
                  <a:srgbClr val="CC00FF"/>
                </a:solidFill>
                <a:latin typeface="+mj-lt"/>
              </a:rPr>
              <a:t>Projects / Dissertations</a:t>
            </a:r>
            <a:r>
              <a:rPr lang="en-US" sz="2000" b="1" dirty="0" smtClean="0">
                <a:solidFill>
                  <a:srgbClr val="0000FF"/>
                </a:solidFill>
                <a:latin typeface="+mj-lt"/>
              </a:rPr>
              <a:t>	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:  </a:t>
            </a:r>
            <a:r>
              <a:rPr lang="en-US" sz="2000" b="1" dirty="0" smtClean="0">
                <a:solidFill>
                  <a:srgbClr val="0000FF"/>
                </a:solidFill>
                <a:latin typeface="+mj-lt"/>
              </a:rPr>
              <a:t>2,722</a:t>
            </a:r>
            <a:endParaRPr lang="en-US" sz="20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5" name="WordArt 8"/>
          <p:cNvSpPr>
            <a:spLocks noChangeArrowheads="1" noChangeShapeType="1" noTextEdit="1"/>
          </p:cNvSpPr>
          <p:nvPr/>
        </p:nvSpPr>
        <p:spPr bwMode="auto">
          <a:xfrm>
            <a:off x="685800" y="1600200"/>
            <a:ext cx="38862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BD Bockloo"/>
              </a:rPr>
              <a:t>Library </a:t>
            </a:r>
            <a:r>
              <a:rPr lang="en-US" sz="32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BD Bockloo"/>
              </a:rPr>
              <a:t>Resources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BD Bockloo"/>
              </a:rPr>
              <a:t>:</a:t>
            </a:r>
          </a:p>
        </p:txBody>
      </p: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381000" y="2133600"/>
            <a:ext cx="6629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indent="-114300">
              <a:buFontTx/>
              <a:buChar char="•"/>
              <a:defRPr/>
            </a:pPr>
            <a:r>
              <a:rPr lang="en-US" sz="2000" b="1" dirty="0" smtClean="0">
                <a:solidFill>
                  <a:srgbClr val="0000FF"/>
                </a:solidFill>
                <a:latin typeface="Arial Black" pitchFamily="34" charset="0"/>
              </a:rPr>
              <a:t>Total </a:t>
            </a:r>
            <a:r>
              <a:rPr lang="en-US" sz="2000" b="1" dirty="0">
                <a:solidFill>
                  <a:srgbClr val="0000FF"/>
                </a:solidFill>
                <a:latin typeface="Arial Black" pitchFamily="34" charset="0"/>
              </a:rPr>
              <a:t>Volumes (Books</a:t>
            </a:r>
            <a:r>
              <a:rPr lang="en-US" sz="2000" b="1" dirty="0" smtClean="0">
                <a:solidFill>
                  <a:srgbClr val="0000FF"/>
                </a:solidFill>
                <a:latin typeface="Arial Black" pitchFamily="34" charset="0"/>
              </a:rPr>
              <a:t>)</a:t>
            </a:r>
            <a:r>
              <a:rPr lang="en-US" sz="2000" b="1" dirty="0" smtClean="0">
                <a:solidFill>
                  <a:srgbClr val="FF0000"/>
                </a:solidFill>
                <a:latin typeface="Arial Black" pitchFamily="34" charset="0"/>
              </a:rPr>
              <a:t>:   85,946</a:t>
            </a:r>
            <a:r>
              <a:rPr lang="en-US" sz="2800" b="1" dirty="0" smtClean="0">
                <a:solidFill>
                  <a:srgbClr val="FF0000"/>
                </a:solidFill>
                <a:latin typeface="Arial Black" pitchFamily="34" charset="0"/>
              </a:rPr>
              <a:t>                                           </a:t>
            </a:r>
          </a:p>
          <a:p>
            <a:pPr marL="520700" lvl="1" indent="-180975">
              <a:buFont typeface="Arial" pitchFamily="34" charset="0"/>
              <a:buChar char="•"/>
              <a:defRPr/>
            </a:pPr>
            <a:r>
              <a:rPr lang="en-US" sz="2000" b="1" dirty="0" smtClean="0">
                <a:solidFill>
                  <a:srgbClr val="0000FF"/>
                </a:solidFill>
                <a:latin typeface="Arial Black" pitchFamily="34" charset="0"/>
              </a:rPr>
              <a:t>Total</a:t>
            </a:r>
            <a:r>
              <a:rPr lang="en-US" sz="2800" b="1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Arial Black" pitchFamily="34" charset="0"/>
              </a:rPr>
              <a:t>Titles</a:t>
            </a:r>
            <a:r>
              <a:rPr lang="en-US" sz="2800" b="1" dirty="0" smtClean="0">
                <a:solidFill>
                  <a:srgbClr val="0000FF"/>
                </a:solidFill>
                <a:latin typeface="Arial Black" pitchFamily="34" charset="0"/>
              </a:rPr>
              <a:t>            </a:t>
            </a:r>
            <a:r>
              <a:rPr lang="en-US" sz="2000" b="1" dirty="0" smtClean="0">
                <a:solidFill>
                  <a:srgbClr val="FF0000"/>
                </a:solidFill>
                <a:latin typeface="Arial Black" pitchFamily="34" charset="0"/>
              </a:rPr>
              <a:t>: </a:t>
            </a:r>
            <a:r>
              <a:rPr lang="en-US" sz="2800" b="1" dirty="0" smtClean="0">
                <a:solidFill>
                  <a:srgbClr val="FF0000"/>
                </a:solidFill>
                <a:latin typeface="Arial Black" pitchFamily="34" charset="0"/>
              </a:rPr>
              <a:t>   </a:t>
            </a:r>
            <a:r>
              <a:rPr lang="en-US" sz="2000" b="1" dirty="0" smtClean="0">
                <a:solidFill>
                  <a:srgbClr val="FF0000"/>
                </a:solidFill>
                <a:latin typeface="Arial Black" pitchFamily="34" charset="0"/>
              </a:rPr>
              <a:t>8,790  </a:t>
            </a:r>
            <a:endParaRPr lang="en-US" sz="20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WordArt 17"/>
          <p:cNvSpPr>
            <a:spLocks noChangeArrowheads="1" noChangeShapeType="1" noTextEdit="1"/>
          </p:cNvSpPr>
          <p:nvPr/>
        </p:nvSpPr>
        <p:spPr bwMode="auto">
          <a:xfrm>
            <a:off x="5029200" y="381000"/>
            <a:ext cx="3200400" cy="600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Central Library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35A227-8E03-4428-A0DE-9F92E24762E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  <p:transition advClick="0">
    <p:split dir="in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>LIBRARY ORIENTATION </a:t>
            </a:r>
            <a:endParaRPr lang="en-US" sz="4400" kern="10" dirty="0">
              <a:ln w="9525">
                <a:noFill/>
                <a:round/>
                <a:headEnd/>
                <a:tailEnd/>
              </a:ln>
              <a:solidFill>
                <a:srgbClr val="FFFF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ea typeface="+mn-ea"/>
              <a:cs typeface="Times New Roman"/>
            </a:endParaRPr>
          </a:p>
        </p:txBody>
      </p:sp>
      <p:pic>
        <p:nvPicPr>
          <p:cNvPr id="4" name="Picture 3" descr="C:\Users\KISHOREREDDY\Desktop\ppt purpose photoes\main gate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447800"/>
            <a:ext cx="8001000" cy="41910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</p:pic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1171361" y="5715000"/>
            <a:ext cx="68580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2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BD Bockloo"/>
              </a:rPr>
              <a:t>User Awareness Program 2020-21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BD Bockloo"/>
            </a:endParaRPr>
          </a:p>
        </p:txBody>
      </p:sp>
    </p:spTree>
  </p:cSld>
  <p:clrMapOvr>
    <a:masterClrMapping/>
  </p:clrMapOvr>
  <p:transition advClick="0">
    <p:split dir="in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ordArt 8"/>
          <p:cNvSpPr>
            <a:spLocks noChangeArrowheads="1" noChangeShapeType="1" noTextEdit="1"/>
          </p:cNvSpPr>
          <p:nvPr/>
        </p:nvSpPr>
        <p:spPr bwMode="auto">
          <a:xfrm>
            <a:off x="685800" y="1219200"/>
            <a:ext cx="5181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BD Bockloo"/>
              </a:rPr>
              <a:t> 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BD Bockloo"/>
              </a:rPr>
              <a:t>Branch wise </a:t>
            </a:r>
            <a:r>
              <a:rPr lang="en-US" sz="32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BD Bockloo"/>
              </a:rPr>
              <a:t>Collection</a:t>
            </a:r>
          </a:p>
        </p:txBody>
      </p:sp>
      <p:sp>
        <p:nvSpPr>
          <p:cNvPr id="22581" name="WordArt 9"/>
          <p:cNvSpPr>
            <a:spLocks noChangeArrowheads="1" noChangeShapeType="1" noTextEdit="1"/>
          </p:cNvSpPr>
          <p:nvPr/>
        </p:nvSpPr>
        <p:spPr bwMode="auto">
          <a:xfrm>
            <a:off x="4953000" y="381000"/>
            <a:ext cx="3200400" cy="676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Central Library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219200" y="1905000"/>
          <a:ext cx="6172200" cy="4125879"/>
        </p:xfrm>
        <a:graphic>
          <a:graphicData uri="http://schemas.openxmlformats.org/drawingml/2006/table">
            <a:tbl>
              <a:tblPr/>
              <a:tblGrid>
                <a:gridCol w="2005965"/>
                <a:gridCol w="1867406"/>
                <a:gridCol w="2298829"/>
              </a:tblGrid>
              <a:tr h="4572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BRANCH</a:t>
                      </a:r>
                      <a:endParaRPr lang="en-US" sz="2400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95" marR="44495" marT="82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EF2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TITLES</a:t>
                      </a:r>
                      <a:endParaRPr lang="en-US" sz="2400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95" marR="44495" marT="82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EF2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VOLUMES</a:t>
                      </a:r>
                      <a:endParaRPr lang="en-US" sz="2400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95" marR="44495" marT="82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EF2C7"/>
                    </a:solidFill>
                  </a:tcPr>
                </a:tc>
              </a:tr>
              <a:tr h="496615"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strike="noStrike" kern="1200" dirty="0">
                          <a:solidFill>
                            <a:srgbClr val="FF0000"/>
                          </a:solidFill>
                          <a:latin typeface="Calibri"/>
                          <a:ea typeface="+mn-ea"/>
                          <a:cs typeface="+mn-cs"/>
                        </a:rPr>
                        <a:t>CIVIL</a:t>
                      </a:r>
                    </a:p>
                  </a:txBody>
                  <a:tcPr marL="44495" marR="44495" marT="82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strike="noStrike" kern="1200" dirty="0" smtClean="0">
                          <a:solidFill>
                            <a:srgbClr val="7030A0"/>
                          </a:solidFill>
                          <a:latin typeface="Calibri"/>
                          <a:ea typeface="+mn-ea"/>
                          <a:cs typeface="+mn-cs"/>
                        </a:rPr>
                        <a:t> 222</a:t>
                      </a:r>
                      <a:endParaRPr lang="en-US" sz="2400" b="1" i="0" u="none" strike="noStrike" kern="1200" dirty="0">
                        <a:solidFill>
                          <a:srgbClr val="7030A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44495" marR="44495" marT="82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strike="noStrike" kern="1200" dirty="0" smtClean="0">
                          <a:solidFill>
                            <a:srgbClr val="7030A0"/>
                          </a:solidFill>
                          <a:latin typeface="Calibri"/>
                          <a:ea typeface="+mn-ea"/>
                          <a:cs typeface="+mn-cs"/>
                        </a:rPr>
                        <a:t>3,503 </a:t>
                      </a:r>
                      <a:endParaRPr lang="en-US" sz="2400" b="1" i="0" u="none" strike="noStrike" kern="1200" dirty="0">
                        <a:solidFill>
                          <a:srgbClr val="7030A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44495" marR="44495" marT="82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strike="noStrike" kern="1200" dirty="0" smtClean="0">
                          <a:solidFill>
                            <a:srgbClr val="FF0000"/>
                          </a:solidFill>
                          <a:latin typeface="Calibri"/>
                          <a:ea typeface="+mn-ea"/>
                          <a:cs typeface="+mn-cs"/>
                        </a:rPr>
                        <a:t>EEE</a:t>
                      </a:r>
                      <a:endParaRPr lang="en-US" sz="2400" b="1" i="0" u="none" strike="noStrike" kern="1200" dirty="0">
                        <a:solidFill>
                          <a:srgbClr val="FF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44495" marR="44495" marT="82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strike="noStrike" kern="1200" dirty="0" smtClean="0">
                          <a:solidFill>
                            <a:srgbClr val="7030A0"/>
                          </a:solidFill>
                          <a:latin typeface="Calibri"/>
                          <a:ea typeface="+mn-ea"/>
                          <a:cs typeface="+mn-cs"/>
                        </a:rPr>
                        <a:t>645</a:t>
                      </a:r>
                      <a:endParaRPr lang="en-US" sz="2400" b="1" i="0" u="none" strike="noStrike" kern="1200" dirty="0">
                        <a:solidFill>
                          <a:srgbClr val="7030A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44495" marR="44495" marT="82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strike="noStrike" kern="1200" dirty="0" smtClean="0">
                          <a:solidFill>
                            <a:srgbClr val="7030A0"/>
                          </a:solidFill>
                          <a:latin typeface="Calibri"/>
                          <a:ea typeface="+mn-ea"/>
                          <a:cs typeface="+mn-cs"/>
                        </a:rPr>
                        <a:t>6,750</a:t>
                      </a:r>
                      <a:endParaRPr lang="en-US" sz="2400" b="1" i="0" u="none" strike="noStrike" kern="1200" dirty="0">
                        <a:solidFill>
                          <a:srgbClr val="7030A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44495" marR="44495" marT="82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strike="noStrike" kern="1200" dirty="0" smtClean="0">
                          <a:solidFill>
                            <a:srgbClr val="FF0000"/>
                          </a:solidFill>
                          <a:latin typeface="Calibri"/>
                          <a:ea typeface="+mn-ea"/>
                          <a:cs typeface="+mn-cs"/>
                        </a:rPr>
                        <a:t>MECH</a:t>
                      </a:r>
                      <a:endParaRPr lang="en-US" sz="2400" b="1" i="0" u="none" strike="noStrike" kern="1200" dirty="0">
                        <a:solidFill>
                          <a:srgbClr val="FF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44495" marR="44495" marT="82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strike="noStrike" kern="1200" dirty="0" smtClean="0">
                          <a:solidFill>
                            <a:srgbClr val="7030A0"/>
                          </a:solidFill>
                          <a:latin typeface="Calibri"/>
                          <a:ea typeface="+mn-ea"/>
                          <a:cs typeface="+mn-cs"/>
                        </a:rPr>
                        <a:t>683</a:t>
                      </a:r>
                      <a:endParaRPr lang="en-US" sz="2400" b="1" i="0" u="none" strike="noStrike" kern="1200" dirty="0">
                        <a:solidFill>
                          <a:srgbClr val="7030A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44495" marR="44495" marT="82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strike="noStrike" kern="1200" dirty="0" smtClean="0">
                          <a:solidFill>
                            <a:srgbClr val="7030A0"/>
                          </a:solidFill>
                          <a:latin typeface="Calibri"/>
                          <a:ea typeface="+mn-ea"/>
                          <a:cs typeface="+mn-cs"/>
                        </a:rPr>
                        <a:t>7,899</a:t>
                      </a:r>
                      <a:endParaRPr lang="en-US" sz="2400" b="1" i="0" u="none" strike="noStrike" kern="1200" dirty="0">
                        <a:solidFill>
                          <a:srgbClr val="7030A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44495" marR="44495" marT="82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strike="noStrike" kern="1200" dirty="0" smtClean="0">
                          <a:solidFill>
                            <a:srgbClr val="FF0000"/>
                          </a:solidFill>
                          <a:latin typeface="Calibri"/>
                          <a:ea typeface="+mn-ea"/>
                          <a:cs typeface="+mn-cs"/>
                        </a:rPr>
                        <a:t>ECE</a:t>
                      </a:r>
                      <a:endParaRPr lang="en-US" sz="2400" b="1" i="0" u="none" strike="noStrike" kern="1200" dirty="0">
                        <a:solidFill>
                          <a:srgbClr val="FF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44495" marR="44495" marT="82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strike="noStrike" kern="1200" dirty="0" smtClean="0">
                          <a:solidFill>
                            <a:srgbClr val="7030A0"/>
                          </a:solidFill>
                          <a:latin typeface="Calibri"/>
                          <a:ea typeface="+mn-ea"/>
                          <a:cs typeface="+mn-cs"/>
                        </a:rPr>
                        <a:t>876</a:t>
                      </a:r>
                      <a:endParaRPr lang="en-US" sz="2400" b="1" i="0" u="none" strike="noStrike" kern="1200" dirty="0">
                        <a:solidFill>
                          <a:srgbClr val="7030A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44495" marR="44495" marT="82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strike="noStrike" kern="1200" dirty="0" smtClean="0">
                          <a:solidFill>
                            <a:srgbClr val="7030A0"/>
                          </a:solidFill>
                          <a:latin typeface="Calibri"/>
                          <a:ea typeface="+mn-ea"/>
                          <a:cs typeface="+mn-cs"/>
                        </a:rPr>
                        <a:t>9,964</a:t>
                      </a:r>
                      <a:endParaRPr lang="en-US" sz="2400" b="1" i="0" u="none" strike="noStrike" kern="1200" dirty="0">
                        <a:solidFill>
                          <a:srgbClr val="7030A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44495" marR="44495" marT="82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423432"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strike="noStrike" kern="1200" dirty="0" smtClean="0">
                          <a:solidFill>
                            <a:srgbClr val="FF0000"/>
                          </a:solidFill>
                          <a:latin typeface="Calibri"/>
                          <a:ea typeface="+mn-ea"/>
                          <a:cs typeface="+mn-cs"/>
                        </a:rPr>
                        <a:t>CSE</a:t>
                      </a:r>
                      <a:endParaRPr lang="en-US" sz="2400" b="1" i="0" u="none" strike="noStrike" kern="1200" dirty="0">
                        <a:solidFill>
                          <a:srgbClr val="FF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44495" marR="44495" marT="82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strike="noStrike" kern="1200" dirty="0" smtClean="0">
                          <a:solidFill>
                            <a:srgbClr val="7030A0"/>
                          </a:solidFill>
                          <a:latin typeface="Calibri"/>
                          <a:ea typeface="+mn-ea"/>
                          <a:cs typeface="+mn-cs"/>
                        </a:rPr>
                        <a:t>842</a:t>
                      </a:r>
                      <a:endParaRPr lang="en-US" sz="2400" b="1" i="0" u="none" strike="noStrike" kern="1200" dirty="0">
                        <a:solidFill>
                          <a:srgbClr val="7030A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44495" marR="44495" marT="82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strike="noStrike" kern="1200" dirty="0" smtClean="0">
                          <a:solidFill>
                            <a:srgbClr val="7030A0"/>
                          </a:solidFill>
                          <a:latin typeface="Calibri"/>
                          <a:ea typeface="+mn-ea"/>
                          <a:cs typeface="+mn-cs"/>
                        </a:rPr>
                        <a:t>7,855</a:t>
                      </a:r>
                      <a:endParaRPr lang="en-US" sz="2400" b="1" i="0" u="none" strike="noStrike" kern="1200" dirty="0">
                        <a:solidFill>
                          <a:srgbClr val="7030A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44495" marR="44495" marT="82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strike="noStrike" kern="1200" dirty="0" smtClean="0">
                          <a:solidFill>
                            <a:srgbClr val="FF0000"/>
                          </a:solidFill>
                          <a:latin typeface="Calibri"/>
                          <a:ea typeface="+mn-ea"/>
                          <a:cs typeface="+mn-cs"/>
                        </a:rPr>
                        <a:t>IT</a:t>
                      </a:r>
                      <a:endParaRPr lang="en-US" sz="2400" b="1" i="0" u="none" strike="noStrike" kern="1200" dirty="0">
                        <a:solidFill>
                          <a:srgbClr val="FF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44495" marR="44495" marT="82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strike="noStrike" kern="1200" dirty="0" smtClean="0">
                          <a:solidFill>
                            <a:srgbClr val="7030A0"/>
                          </a:solidFill>
                          <a:latin typeface="Calibri"/>
                          <a:ea typeface="+mn-ea"/>
                          <a:cs typeface="+mn-cs"/>
                        </a:rPr>
                        <a:t>334</a:t>
                      </a:r>
                      <a:endParaRPr lang="en-US" sz="2400" b="1" i="0" u="none" strike="noStrike" kern="1200" dirty="0">
                        <a:solidFill>
                          <a:srgbClr val="7030A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44495" marR="44495" marT="82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strike="noStrike" kern="1200" dirty="0" smtClean="0">
                          <a:solidFill>
                            <a:srgbClr val="7030A0"/>
                          </a:solidFill>
                          <a:latin typeface="Calibri"/>
                          <a:ea typeface="+mn-ea"/>
                          <a:cs typeface="+mn-cs"/>
                        </a:rPr>
                        <a:t>3,451</a:t>
                      </a:r>
                      <a:endParaRPr lang="en-US" sz="2400" b="1" i="0" u="none" strike="noStrike" kern="1200" dirty="0">
                        <a:solidFill>
                          <a:srgbClr val="7030A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44495" marR="44495" marT="82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strike="noStrike" kern="1200" dirty="0" smtClean="0">
                          <a:solidFill>
                            <a:srgbClr val="FF0000"/>
                          </a:solidFill>
                          <a:latin typeface="Calibri"/>
                          <a:ea typeface="+mn-ea"/>
                          <a:cs typeface="+mn-cs"/>
                        </a:rPr>
                        <a:t>BT</a:t>
                      </a:r>
                      <a:endParaRPr lang="en-US" sz="2400" b="1" i="0" u="none" strike="noStrike" kern="1200" dirty="0">
                        <a:solidFill>
                          <a:srgbClr val="FF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44495" marR="44495" marT="82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strike="noStrike" kern="1200" dirty="0" smtClean="0">
                          <a:solidFill>
                            <a:srgbClr val="7030A0"/>
                          </a:solidFill>
                          <a:latin typeface="Calibri"/>
                          <a:ea typeface="+mn-ea"/>
                          <a:cs typeface="+mn-cs"/>
                        </a:rPr>
                        <a:t>664</a:t>
                      </a:r>
                      <a:endParaRPr lang="en-US" sz="2400" b="1" i="0" u="none" strike="noStrike" kern="1200" dirty="0">
                        <a:solidFill>
                          <a:srgbClr val="7030A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44495" marR="44495" marT="82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strike="noStrike" kern="1200" dirty="0" smtClean="0">
                          <a:solidFill>
                            <a:srgbClr val="7030A0"/>
                          </a:solidFill>
                          <a:latin typeface="Calibri"/>
                          <a:ea typeface="+mn-ea"/>
                          <a:cs typeface="+mn-cs"/>
                        </a:rPr>
                        <a:t>4,140</a:t>
                      </a:r>
                      <a:endParaRPr lang="en-US" sz="2400" b="1" i="0" u="none" strike="noStrike" kern="1200" dirty="0">
                        <a:solidFill>
                          <a:srgbClr val="7030A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44495" marR="44495" marT="82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strike="noStrike" kern="1200" dirty="0" smtClean="0">
                          <a:solidFill>
                            <a:srgbClr val="FF0000"/>
                          </a:solidFill>
                          <a:latin typeface="Calibri"/>
                          <a:ea typeface="+mn-ea"/>
                          <a:cs typeface="+mn-cs"/>
                        </a:rPr>
                        <a:t>S&amp;H</a:t>
                      </a:r>
                      <a:endParaRPr lang="en-US" sz="2400" b="1" i="0" u="none" strike="noStrike" kern="1200" dirty="0">
                        <a:solidFill>
                          <a:srgbClr val="FF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44495" marR="44495" marT="82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strike="noStrike" kern="1200" dirty="0" smtClean="0">
                          <a:solidFill>
                            <a:srgbClr val="7030A0"/>
                          </a:solidFill>
                          <a:latin typeface="Calibri"/>
                          <a:ea typeface="+mn-ea"/>
                          <a:cs typeface="+mn-cs"/>
                        </a:rPr>
                        <a:t>778</a:t>
                      </a:r>
                      <a:endParaRPr lang="en-US" sz="2400" b="1" i="0" u="none" strike="noStrike" kern="1200" dirty="0">
                        <a:solidFill>
                          <a:srgbClr val="7030A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44495" marR="44495" marT="82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strike="noStrike" kern="1200" dirty="0" smtClean="0">
                          <a:solidFill>
                            <a:srgbClr val="7030A0"/>
                          </a:solidFill>
                          <a:latin typeface="Calibri"/>
                          <a:ea typeface="+mn-ea"/>
                          <a:cs typeface="+mn-cs"/>
                        </a:rPr>
                        <a:t>16,840</a:t>
                      </a:r>
                      <a:endParaRPr lang="en-US" sz="2400" b="1" i="0" u="none" strike="noStrike" kern="1200" dirty="0">
                        <a:solidFill>
                          <a:srgbClr val="7030A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44495" marR="44495" marT="82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advClick="0">
    <p:split dir="in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81000" y="1447800"/>
            <a:ext cx="8382000" cy="5029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 smtClean="0">
              <a:solidFill>
                <a:srgbClr val="FF00FF"/>
              </a:solidFill>
            </a:endParaRPr>
          </a:p>
          <a:p>
            <a:endParaRPr lang="en-US" sz="2400" b="1" dirty="0" smtClean="0">
              <a:solidFill>
                <a:srgbClr val="FF00FF"/>
              </a:solidFill>
            </a:endParaRPr>
          </a:p>
          <a:p>
            <a:endParaRPr lang="en-US" sz="2400" b="1" dirty="0" smtClean="0">
              <a:solidFill>
                <a:srgbClr val="FF00FF"/>
              </a:solidFill>
            </a:endParaRPr>
          </a:p>
          <a:p>
            <a:endParaRPr lang="en-US" sz="2400" b="1" dirty="0" smtClean="0">
              <a:solidFill>
                <a:srgbClr val="FF00FF"/>
              </a:solidFill>
            </a:endParaRPr>
          </a:p>
          <a:p>
            <a:r>
              <a:rPr lang="en-US" sz="2400" b="1" dirty="0" smtClean="0">
                <a:solidFill>
                  <a:srgbClr val="FF00FF"/>
                </a:solidFill>
              </a:rPr>
              <a:t>TEXT BOOK</a:t>
            </a:r>
          </a:p>
          <a:p>
            <a:endParaRPr lang="en-US" sz="100" dirty="0" smtClean="0">
              <a:solidFill>
                <a:srgbClr val="0000FF"/>
              </a:solidFill>
            </a:endParaRPr>
          </a:p>
          <a:p>
            <a:endParaRPr lang="en-US" sz="100" dirty="0" smtClean="0">
              <a:solidFill>
                <a:srgbClr val="0000FF"/>
              </a:solidFill>
            </a:endParaRPr>
          </a:p>
          <a:p>
            <a:endParaRPr lang="en-US" sz="100" dirty="0" smtClean="0">
              <a:solidFill>
                <a:srgbClr val="0000FF"/>
              </a:solidFill>
            </a:endParaRPr>
          </a:p>
          <a:p>
            <a:endParaRPr lang="en-US" sz="100" dirty="0" smtClean="0">
              <a:solidFill>
                <a:srgbClr val="0000FF"/>
              </a:solidFill>
            </a:endParaRPr>
          </a:p>
          <a:p>
            <a:endParaRPr lang="en-US" sz="100" dirty="0" smtClean="0">
              <a:solidFill>
                <a:srgbClr val="0000FF"/>
              </a:solidFill>
            </a:endParaRPr>
          </a:p>
          <a:p>
            <a:endParaRPr lang="en-US" sz="100" dirty="0" smtClean="0">
              <a:solidFill>
                <a:srgbClr val="0000FF"/>
              </a:solidFill>
            </a:endParaRPr>
          </a:p>
          <a:p>
            <a:endParaRPr lang="en-US" sz="100" dirty="0" smtClean="0">
              <a:solidFill>
                <a:srgbClr val="0000FF"/>
              </a:solidFill>
            </a:endParaRPr>
          </a:p>
          <a:p>
            <a:endParaRPr lang="en-US" sz="100" dirty="0" smtClean="0">
              <a:solidFill>
                <a:srgbClr val="0000FF"/>
              </a:solidFill>
            </a:endParaRPr>
          </a:p>
          <a:p>
            <a:endParaRPr lang="en-US" sz="100" dirty="0" smtClean="0">
              <a:solidFill>
                <a:srgbClr val="0000FF"/>
              </a:solidFill>
            </a:endParaRPr>
          </a:p>
          <a:p>
            <a:endParaRPr lang="en-US" sz="100" dirty="0" smtClean="0">
              <a:solidFill>
                <a:srgbClr val="0000FF"/>
              </a:solidFill>
            </a:endParaRPr>
          </a:p>
          <a:p>
            <a:endParaRPr lang="en-US" sz="100" dirty="0" smtClean="0">
              <a:solidFill>
                <a:srgbClr val="0000FF"/>
              </a:solidFill>
            </a:endParaRPr>
          </a:p>
          <a:p>
            <a:endParaRPr lang="en-US" sz="100" dirty="0" smtClean="0">
              <a:solidFill>
                <a:srgbClr val="0000FF"/>
              </a:solidFill>
            </a:endParaRPr>
          </a:p>
          <a:p>
            <a:endParaRPr lang="en-US" sz="100" dirty="0" smtClean="0">
              <a:solidFill>
                <a:srgbClr val="0000FF"/>
              </a:solidFill>
            </a:endParaRPr>
          </a:p>
          <a:p>
            <a:endParaRPr lang="en-US" sz="100" dirty="0" smtClean="0">
              <a:solidFill>
                <a:srgbClr val="0000FF"/>
              </a:solidFill>
            </a:endParaRPr>
          </a:p>
          <a:p>
            <a:endParaRPr lang="en-US" sz="100" dirty="0" smtClean="0">
              <a:solidFill>
                <a:srgbClr val="0000FF"/>
              </a:solidFill>
            </a:endParaRPr>
          </a:p>
          <a:p>
            <a:endParaRPr lang="en-US" sz="100" dirty="0" smtClean="0">
              <a:solidFill>
                <a:srgbClr val="0000FF"/>
              </a:solidFill>
            </a:endParaRPr>
          </a:p>
          <a:p>
            <a:r>
              <a:rPr lang="en-US" sz="2400" dirty="0" smtClean="0">
                <a:solidFill>
                  <a:srgbClr val="0000FF"/>
                </a:solidFill>
                <a:latin typeface="+mj-lt"/>
              </a:rPr>
              <a:t>	A Text Book is a book used for the study of a subject People use a text book to learn facts and methods about a certain subject. 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+mj-lt"/>
              </a:rPr>
              <a:t>	</a:t>
            </a:r>
            <a:r>
              <a:rPr lang="en-US" sz="2400" dirty="0" smtClean="0">
                <a:solidFill>
                  <a:srgbClr val="FF0066"/>
                </a:solidFill>
                <a:latin typeface="+mj-lt"/>
              </a:rPr>
              <a:t>Text Books some times contain Questions to test the knowledge and understanding of the learner.</a:t>
            </a:r>
            <a:endParaRPr lang="en-US" sz="2400" b="1" i="1" dirty="0" smtClean="0">
              <a:solidFill>
                <a:srgbClr val="FF0066"/>
              </a:solidFill>
              <a:latin typeface="+mj-lt"/>
            </a:endParaRPr>
          </a:p>
          <a:p>
            <a:endParaRPr lang="en-US" sz="100" b="1" i="1" dirty="0" smtClean="0">
              <a:solidFill>
                <a:schemeClr val="accent2">
                  <a:lumMod val="60000"/>
                  <a:lumOff val="40000"/>
                </a:schemeClr>
              </a:solidFill>
              <a:latin typeface="+mj-lt"/>
            </a:endParaRPr>
          </a:p>
          <a:p>
            <a:endParaRPr lang="en-US" sz="2000" b="1" i="1" dirty="0" smtClean="0">
              <a:solidFill>
                <a:srgbClr val="FF0000"/>
              </a:solidFill>
              <a:latin typeface="+mj-lt"/>
            </a:endParaRPr>
          </a:p>
          <a:p>
            <a:r>
              <a:rPr lang="en-US" sz="2000" b="1" i="1" dirty="0" smtClean="0">
                <a:solidFill>
                  <a:srgbClr val="FF0000"/>
                </a:solidFill>
                <a:latin typeface="+mj-lt"/>
              </a:rPr>
              <a:t>Types of usage of text books</a:t>
            </a:r>
          </a:p>
          <a:p>
            <a:endParaRPr lang="en-US" sz="100" dirty="0" smtClean="0">
              <a:solidFill>
                <a:srgbClr val="0000FF"/>
              </a:solidFill>
              <a:latin typeface="+mj-lt"/>
            </a:endParaRPr>
          </a:p>
          <a:p>
            <a:endParaRPr lang="en-US" sz="100" dirty="0" smtClean="0">
              <a:solidFill>
                <a:srgbClr val="0000FF"/>
              </a:solidFill>
              <a:latin typeface="+mj-lt"/>
            </a:endParaRPr>
          </a:p>
          <a:p>
            <a:endParaRPr lang="en-US" sz="100" dirty="0" smtClean="0">
              <a:solidFill>
                <a:srgbClr val="0000FF"/>
              </a:solidFill>
              <a:latin typeface="+mj-lt"/>
            </a:endParaRPr>
          </a:p>
          <a:p>
            <a:endParaRPr lang="en-US" sz="100" dirty="0" smtClean="0">
              <a:solidFill>
                <a:srgbClr val="0000FF"/>
              </a:solidFill>
              <a:latin typeface="+mj-lt"/>
            </a:endParaRPr>
          </a:p>
          <a:p>
            <a:r>
              <a:rPr lang="en-US" sz="100" dirty="0" smtClean="0">
                <a:solidFill>
                  <a:srgbClr val="0000FF"/>
                </a:solidFill>
                <a:latin typeface="+mj-lt"/>
              </a:rPr>
              <a:t>	</a:t>
            </a:r>
            <a:r>
              <a:rPr lang="en-US" sz="2800" i="1" dirty="0" smtClean="0">
                <a:solidFill>
                  <a:srgbClr val="0000FF"/>
                </a:solidFill>
                <a:latin typeface="+mj-lt"/>
              </a:rPr>
              <a:t>Class wise</a:t>
            </a:r>
          </a:p>
          <a:p>
            <a:r>
              <a:rPr lang="en-US" sz="2800" i="1" dirty="0" smtClean="0">
                <a:solidFill>
                  <a:srgbClr val="0000FF"/>
                </a:solidFill>
                <a:latin typeface="+mj-lt"/>
              </a:rPr>
              <a:t>	    </a:t>
            </a:r>
            <a:r>
              <a:rPr lang="en-US" sz="2800" i="1" dirty="0" smtClean="0">
                <a:solidFill>
                  <a:srgbClr val="FF0000"/>
                </a:solidFill>
                <a:latin typeface="+mj-lt"/>
              </a:rPr>
              <a:t>Year wise</a:t>
            </a:r>
          </a:p>
          <a:p>
            <a:r>
              <a:rPr lang="en-US" sz="2800" i="1" dirty="0" smtClean="0">
                <a:solidFill>
                  <a:srgbClr val="0000FF"/>
                </a:solidFill>
                <a:latin typeface="+mj-lt"/>
              </a:rPr>
              <a:t>	         </a:t>
            </a:r>
            <a:r>
              <a:rPr lang="en-US" sz="2800" i="1" dirty="0" smtClean="0">
                <a:solidFill>
                  <a:srgbClr val="CC00FF"/>
                </a:solidFill>
                <a:latin typeface="+mj-lt"/>
              </a:rPr>
              <a:t>Subject wise</a:t>
            </a:r>
          </a:p>
          <a:p>
            <a:r>
              <a:rPr lang="en-US" sz="2800" i="1" dirty="0" smtClean="0">
                <a:solidFill>
                  <a:srgbClr val="CC00FF"/>
                </a:solidFill>
                <a:latin typeface="+mj-lt"/>
              </a:rPr>
              <a:t>                         </a:t>
            </a:r>
            <a:r>
              <a:rPr lang="en-US" sz="2800" i="1" dirty="0" smtClean="0">
                <a:solidFill>
                  <a:srgbClr val="FF0000"/>
                </a:solidFill>
                <a:latin typeface="+mj-lt"/>
              </a:rPr>
              <a:t>Course wise, </a:t>
            </a:r>
            <a:r>
              <a:rPr lang="en-US" sz="2800" i="1" dirty="0" smtClean="0">
                <a:solidFill>
                  <a:srgbClr val="0000FF"/>
                </a:solidFill>
                <a:latin typeface="+mj-lt"/>
              </a:rPr>
              <a:t>Part wise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endParaRPr lang="en-US" dirty="0" smtClean="0">
              <a:solidFill>
                <a:srgbClr val="0000FF"/>
              </a:solidFill>
            </a:endParaRPr>
          </a:p>
          <a:p>
            <a:endParaRPr lang="en-US" dirty="0" smtClean="0">
              <a:solidFill>
                <a:srgbClr val="0000FF"/>
              </a:solidFill>
            </a:endParaRPr>
          </a:p>
          <a:p>
            <a:endParaRPr lang="en-US" dirty="0" smtClean="0">
              <a:solidFill>
                <a:srgbClr val="0000FF"/>
              </a:solidFill>
            </a:endParaRPr>
          </a:p>
          <a:p>
            <a:endParaRPr lang="en-US" dirty="0" smtClean="0">
              <a:solidFill>
                <a:srgbClr val="0000FF"/>
              </a:solidFill>
            </a:endParaRPr>
          </a:p>
          <a:p>
            <a:endParaRPr lang="en-US" sz="2400" b="1" dirty="0" smtClean="0">
              <a:solidFill>
                <a:srgbClr val="FF00FF"/>
              </a:solidFill>
            </a:endParaRPr>
          </a:p>
        </p:txBody>
      </p:sp>
      <p:sp>
        <p:nvSpPr>
          <p:cNvPr id="3" name="WordArt 17"/>
          <p:cNvSpPr>
            <a:spLocks noChangeArrowheads="1" noChangeShapeType="1" noTextEdit="1"/>
          </p:cNvSpPr>
          <p:nvPr/>
        </p:nvSpPr>
        <p:spPr bwMode="auto">
          <a:xfrm>
            <a:off x="5029200" y="381000"/>
            <a:ext cx="3200400" cy="600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Central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35A227-8E03-4428-A0DE-9F92E24762E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  <p:transition advClick="0">
    <p:split dir="in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52400" y="1295400"/>
            <a:ext cx="8991600" cy="5029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 smtClean="0">
              <a:solidFill>
                <a:srgbClr val="FF00FF"/>
              </a:solidFill>
            </a:endParaRPr>
          </a:p>
          <a:p>
            <a:endParaRPr lang="en-US" sz="2400" b="1" dirty="0" smtClean="0">
              <a:solidFill>
                <a:srgbClr val="FF00FF"/>
              </a:solidFill>
            </a:endParaRPr>
          </a:p>
          <a:p>
            <a:endParaRPr lang="en-US" sz="2400" b="1" dirty="0" smtClean="0">
              <a:solidFill>
                <a:srgbClr val="FF00FF"/>
              </a:solidFill>
            </a:endParaRPr>
          </a:p>
          <a:p>
            <a:endParaRPr lang="en-US" sz="2400" b="1" dirty="0" smtClean="0">
              <a:solidFill>
                <a:srgbClr val="FF00FF"/>
              </a:solidFill>
            </a:endParaRPr>
          </a:p>
          <a:p>
            <a:endParaRPr lang="en-US" sz="2400" b="1" dirty="0" smtClean="0">
              <a:solidFill>
                <a:srgbClr val="FF00FF"/>
              </a:solidFill>
            </a:endParaRPr>
          </a:p>
          <a:p>
            <a:endParaRPr lang="en-US" sz="100" b="1" dirty="0" smtClean="0">
              <a:solidFill>
                <a:srgbClr val="FF00FF"/>
              </a:solidFill>
            </a:endParaRPr>
          </a:p>
          <a:p>
            <a:endParaRPr lang="en-US" sz="100" b="1" dirty="0" smtClean="0">
              <a:solidFill>
                <a:srgbClr val="FF00FF"/>
              </a:solidFill>
            </a:endParaRPr>
          </a:p>
          <a:p>
            <a:endParaRPr lang="en-US" sz="100" b="1" dirty="0" smtClean="0">
              <a:solidFill>
                <a:srgbClr val="FF00FF"/>
              </a:solidFill>
            </a:endParaRPr>
          </a:p>
          <a:p>
            <a:endParaRPr lang="en-US" sz="100" b="1" dirty="0" smtClean="0">
              <a:solidFill>
                <a:srgbClr val="FF00FF"/>
              </a:solidFill>
            </a:endParaRPr>
          </a:p>
          <a:p>
            <a:r>
              <a:rPr lang="en-US" sz="2400" b="1" dirty="0" smtClean="0">
                <a:solidFill>
                  <a:srgbClr val="FF00FF"/>
                </a:solidFill>
              </a:rPr>
              <a:t>REFERENCE BOOK</a:t>
            </a:r>
          </a:p>
          <a:p>
            <a:endParaRPr lang="en-US" sz="100" dirty="0" smtClean="0">
              <a:solidFill>
                <a:srgbClr val="0000FF"/>
              </a:solidFill>
            </a:endParaRPr>
          </a:p>
          <a:p>
            <a:endParaRPr lang="en-US" sz="100" dirty="0" smtClean="0">
              <a:solidFill>
                <a:srgbClr val="0000FF"/>
              </a:solidFill>
            </a:endParaRPr>
          </a:p>
          <a:p>
            <a:r>
              <a:rPr lang="en-US" sz="2400" dirty="0" smtClean="0">
                <a:solidFill>
                  <a:srgbClr val="0000FF"/>
                </a:solidFill>
                <a:latin typeface="+mj-lt"/>
              </a:rPr>
              <a:t>Reference works are usually referred to for particular pieces of information, rather than for reading from beginning to end.</a:t>
            </a:r>
          </a:p>
          <a:p>
            <a:endParaRPr lang="en-US" sz="300" b="1" i="1" dirty="0" smtClean="0">
              <a:solidFill>
                <a:schemeClr val="accent2">
                  <a:lumMod val="60000"/>
                  <a:lumOff val="40000"/>
                </a:schemeClr>
              </a:solidFill>
              <a:latin typeface="+mj-lt"/>
            </a:endParaRPr>
          </a:p>
          <a:p>
            <a:endParaRPr lang="en-US" sz="300" b="1" i="1" dirty="0" smtClean="0">
              <a:solidFill>
                <a:schemeClr val="accent2">
                  <a:lumMod val="60000"/>
                  <a:lumOff val="40000"/>
                </a:schemeClr>
              </a:solidFill>
              <a:latin typeface="+mj-lt"/>
            </a:endParaRPr>
          </a:p>
          <a:p>
            <a:r>
              <a:rPr lang="en-US" sz="2000" b="1" i="1" dirty="0" smtClean="0">
                <a:solidFill>
                  <a:srgbClr val="FF0000"/>
                </a:solidFill>
                <a:latin typeface="+mj-lt"/>
              </a:rPr>
              <a:t>Types of Reference Books</a:t>
            </a:r>
          </a:p>
          <a:p>
            <a:endParaRPr lang="en-US" sz="300" dirty="0" smtClean="0">
              <a:solidFill>
                <a:srgbClr val="0000FF"/>
              </a:solidFill>
              <a:latin typeface="+mj-lt"/>
            </a:endParaRPr>
          </a:p>
          <a:p>
            <a:endParaRPr lang="en-US" sz="300" dirty="0" smtClean="0">
              <a:solidFill>
                <a:srgbClr val="0000FF"/>
              </a:solidFill>
              <a:latin typeface="+mj-lt"/>
            </a:endParaRPr>
          </a:p>
          <a:p>
            <a:endParaRPr lang="en-US" sz="300" dirty="0" smtClean="0">
              <a:solidFill>
                <a:srgbClr val="0000FF"/>
              </a:solidFill>
              <a:latin typeface="+mj-lt"/>
            </a:endParaRPr>
          </a:p>
          <a:p>
            <a:r>
              <a:rPr lang="en-US" sz="2000" i="1" dirty="0" smtClean="0">
                <a:solidFill>
                  <a:srgbClr val="CC00FF"/>
                </a:solidFill>
                <a:latin typeface="+mj-lt"/>
              </a:rPr>
              <a:t>Atlas	</a:t>
            </a:r>
            <a:r>
              <a:rPr lang="en-US" sz="2000" i="1" dirty="0" smtClean="0">
                <a:solidFill>
                  <a:srgbClr val="0000FF"/>
                </a:solidFill>
                <a:latin typeface="+mj-lt"/>
              </a:rPr>
              <a:t>	– Collection of maps</a:t>
            </a:r>
          </a:p>
          <a:p>
            <a:r>
              <a:rPr lang="en-US" sz="2000" i="1" dirty="0" smtClean="0">
                <a:solidFill>
                  <a:srgbClr val="CC00FF"/>
                </a:solidFill>
                <a:latin typeface="+mj-lt"/>
              </a:rPr>
              <a:t>Biography </a:t>
            </a:r>
            <a:r>
              <a:rPr lang="en-US" sz="2000" i="1" dirty="0" smtClean="0">
                <a:solidFill>
                  <a:srgbClr val="0000FF"/>
                </a:solidFill>
                <a:latin typeface="+mj-lt"/>
              </a:rPr>
              <a:t>	– Lives of prominent and noteworthy people</a:t>
            </a:r>
          </a:p>
          <a:p>
            <a:r>
              <a:rPr lang="en-US" sz="2000" i="1" dirty="0" smtClean="0">
                <a:solidFill>
                  <a:srgbClr val="CC00FF"/>
                </a:solidFill>
                <a:latin typeface="+mj-lt"/>
              </a:rPr>
              <a:t>Dictionary </a:t>
            </a:r>
            <a:r>
              <a:rPr lang="en-US" sz="2000" i="1" dirty="0" smtClean="0">
                <a:solidFill>
                  <a:srgbClr val="0000FF"/>
                </a:solidFill>
                <a:latin typeface="+mj-lt"/>
              </a:rPr>
              <a:t>	– Definitions, spellings, uses </a:t>
            </a:r>
          </a:p>
          <a:p>
            <a:r>
              <a:rPr lang="en-US" sz="2000" i="1" dirty="0" smtClean="0">
                <a:solidFill>
                  <a:srgbClr val="CC00FF"/>
                </a:solidFill>
                <a:latin typeface="+mj-lt"/>
              </a:rPr>
              <a:t>Directory  </a:t>
            </a:r>
            <a:r>
              <a:rPr lang="en-US" sz="2000" i="1" dirty="0" smtClean="0">
                <a:solidFill>
                  <a:srgbClr val="0000FF"/>
                </a:solidFill>
                <a:latin typeface="+mj-lt"/>
              </a:rPr>
              <a:t> 	– Addresses and locations or people or organizations</a:t>
            </a:r>
          </a:p>
          <a:p>
            <a:r>
              <a:rPr lang="en-US" sz="2000" i="1" dirty="0" smtClean="0">
                <a:solidFill>
                  <a:srgbClr val="CC00FF"/>
                </a:solidFill>
                <a:latin typeface="+mj-lt"/>
              </a:rPr>
              <a:t>Encyclopedia</a:t>
            </a:r>
            <a:r>
              <a:rPr lang="en-US" sz="2000" i="1" dirty="0" smtClean="0">
                <a:solidFill>
                  <a:srgbClr val="0000FF"/>
                </a:solidFill>
                <a:latin typeface="+mj-lt"/>
              </a:rPr>
              <a:t>	– often multi-volume sets, broad over views or Topics</a:t>
            </a:r>
          </a:p>
          <a:p>
            <a:r>
              <a:rPr lang="en-US" sz="2000" i="1" dirty="0" smtClean="0">
                <a:solidFill>
                  <a:srgbClr val="CC00FF"/>
                </a:solidFill>
                <a:latin typeface="+mj-lt"/>
              </a:rPr>
              <a:t>Hand Book </a:t>
            </a:r>
            <a:r>
              <a:rPr lang="en-US" sz="2000" i="1" dirty="0" smtClean="0">
                <a:solidFill>
                  <a:srgbClr val="0000FF"/>
                </a:solidFill>
                <a:latin typeface="+mj-lt"/>
              </a:rPr>
              <a:t>	– “Handy” Information on a particular subject</a:t>
            </a:r>
          </a:p>
          <a:p>
            <a:r>
              <a:rPr lang="en-US" sz="2000" i="1" dirty="0" smtClean="0">
                <a:solidFill>
                  <a:srgbClr val="CC00FF"/>
                </a:solidFill>
                <a:latin typeface="+mj-lt"/>
              </a:rPr>
              <a:t>Manual 	</a:t>
            </a:r>
            <a:r>
              <a:rPr lang="en-US" sz="2000" i="1" dirty="0" smtClean="0">
                <a:solidFill>
                  <a:srgbClr val="0000FF"/>
                </a:solidFill>
                <a:latin typeface="+mj-lt"/>
              </a:rPr>
              <a:t>	– How to instructional guides</a:t>
            </a:r>
          </a:p>
          <a:p>
            <a:r>
              <a:rPr lang="en-US" sz="2000" i="1" dirty="0" smtClean="0">
                <a:solidFill>
                  <a:srgbClr val="CC00FF"/>
                </a:solidFill>
                <a:latin typeface="+mj-lt"/>
              </a:rPr>
              <a:t>Year Book </a:t>
            </a:r>
            <a:r>
              <a:rPr lang="en-US" sz="2000" i="1" dirty="0" smtClean="0">
                <a:solidFill>
                  <a:srgbClr val="0000FF"/>
                </a:solidFill>
                <a:latin typeface="+mj-lt"/>
              </a:rPr>
              <a:t>	– Published annually to </a:t>
            </a:r>
            <a:r>
              <a:rPr lang="en-US" sz="1800" i="1" dirty="0" smtClean="0">
                <a:solidFill>
                  <a:srgbClr val="0000FF"/>
                </a:solidFill>
                <a:latin typeface="+mj-lt"/>
              </a:rPr>
              <a:t>update information </a:t>
            </a:r>
            <a:r>
              <a:rPr lang="en-US" sz="2000" i="1" dirty="0" smtClean="0">
                <a:solidFill>
                  <a:srgbClr val="0000FF"/>
                </a:solidFill>
                <a:latin typeface="+mj-lt"/>
              </a:rPr>
              <a:t>of previous year</a:t>
            </a:r>
          </a:p>
          <a:p>
            <a:endParaRPr lang="en-US" sz="2000" i="1" dirty="0" smtClean="0">
              <a:solidFill>
                <a:srgbClr val="0000FF"/>
              </a:solidFill>
            </a:endParaRPr>
          </a:p>
          <a:p>
            <a:endParaRPr lang="en-US" dirty="0" smtClean="0">
              <a:solidFill>
                <a:srgbClr val="0000FF"/>
              </a:solidFill>
            </a:endParaRPr>
          </a:p>
          <a:p>
            <a:endParaRPr lang="en-US" dirty="0" smtClean="0">
              <a:solidFill>
                <a:srgbClr val="0000FF"/>
              </a:solidFill>
            </a:endParaRPr>
          </a:p>
          <a:p>
            <a:endParaRPr lang="en-US" dirty="0" smtClean="0">
              <a:solidFill>
                <a:srgbClr val="0000FF"/>
              </a:solidFill>
            </a:endParaRPr>
          </a:p>
          <a:p>
            <a:endParaRPr lang="en-US" dirty="0" smtClean="0">
              <a:solidFill>
                <a:srgbClr val="0000FF"/>
              </a:solidFill>
            </a:endParaRPr>
          </a:p>
          <a:p>
            <a:endParaRPr lang="en-US" dirty="0" smtClean="0">
              <a:solidFill>
                <a:srgbClr val="0000FF"/>
              </a:solidFill>
            </a:endParaRPr>
          </a:p>
          <a:p>
            <a:endParaRPr lang="en-US" sz="2400" b="1" dirty="0" smtClean="0">
              <a:solidFill>
                <a:srgbClr val="FF00FF"/>
              </a:solidFill>
            </a:endParaRPr>
          </a:p>
        </p:txBody>
      </p:sp>
      <p:sp>
        <p:nvSpPr>
          <p:cNvPr id="3" name="WordArt 17"/>
          <p:cNvSpPr>
            <a:spLocks noChangeArrowheads="1" noChangeShapeType="1" noTextEdit="1"/>
          </p:cNvSpPr>
          <p:nvPr/>
        </p:nvSpPr>
        <p:spPr bwMode="auto">
          <a:xfrm>
            <a:off x="5029200" y="381000"/>
            <a:ext cx="3200400" cy="600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Central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35A227-8E03-4428-A0DE-9F92E24762E1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  <p:transition advClick="0">
    <p:split dir="in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35A227-8E03-4428-A0DE-9F92E24762E1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3" name="WordArt 17"/>
          <p:cNvSpPr>
            <a:spLocks noChangeArrowheads="1" noChangeShapeType="1" noTextEdit="1"/>
          </p:cNvSpPr>
          <p:nvPr/>
        </p:nvSpPr>
        <p:spPr bwMode="auto">
          <a:xfrm>
            <a:off x="5029200" y="381000"/>
            <a:ext cx="3200400" cy="600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Central Library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1000" y="1524000"/>
            <a:ext cx="83820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00" b="1" dirty="0" smtClean="0">
              <a:solidFill>
                <a:srgbClr val="FF0000"/>
              </a:solidFill>
            </a:endParaRPr>
          </a:p>
          <a:p>
            <a:pPr algn="ctr"/>
            <a:endParaRPr lang="en-US" sz="100" b="1" dirty="0" smtClean="0">
              <a:solidFill>
                <a:srgbClr val="FF0000"/>
              </a:solidFill>
            </a:endParaRPr>
          </a:p>
          <a:p>
            <a:pPr algn="ctr"/>
            <a:endParaRPr lang="en-US" sz="100" b="1" dirty="0" smtClean="0">
              <a:solidFill>
                <a:srgbClr val="FF0000"/>
              </a:solidFill>
            </a:endParaRPr>
          </a:p>
          <a:p>
            <a:pPr algn="ctr"/>
            <a:endParaRPr lang="en-US" sz="100" b="1" dirty="0" smtClean="0">
              <a:solidFill>
                <a:srgbClr val="FF0000"/>
              </a:solidFill>
            </a:endParaRPr>
          </a:p>
          <a:p>
            <a:pPr algn="ctr"/>
            <a:endParaRPr lang="en-US" sz="100" b="1" dirty="0" smtClean="0">
              <a:solidFill>
                <a:srgbClr val="FF0000"/>
              </a:solidFill>
            </a:endParaRPr>
          </a:p>
          <a:p>
            <a:pPr algn="ctr"/>
            <a:endParaRPr lang="en-US" sz="100" b="1" dirty="0" smtClean="0">
              <a:solidFill>
                <a:srgbClr val="FF0000"/>
              </a:solidFill>
            </a:endParaRPr>
          </a:p>
          <a:p>
            <a:pPr algn="ctr"/>
            <a:endParaRPr lang="en-US" sz="100" b="1" dirty="0" smtClean="0">
              <a:solidFill>
                <a:srgbClr val="FF0000"/>
              </a:solidFill>
            </a:endParaRPr>
          </a:p>
          <a:p>
            <a:pPr algn="ctr"/>
            <a:endParaRPr lang="en-US" sz="100" b="1" dirty="0" smtClean="0">
              <a:solidFill>
                <a:srgbClr val="FF0000"/>
              </a:solidFill>
            </a:endParaRPr>
          </a:p>
          <a:p>
            <a:pPr algn="ctr"/>
            <a:endParaRPr lang="en-US" sz="4000" b="1" dirty="0" smtClean="0">
              <a:solidFill>
                <a:srgbClr val="FF0000"/>
              </a:solidFill>
            </a:endParaRPr>
          </a:p>
          <a:p>
            <a:r>
              <a:rPr lang="en-US" sz="3200" dirty="0" smtClean="0">
                <a:solidFill>
                  <a:srgbClr val="0000FF"/>
                </a:solidFill>
              </a:rPr>
              <a:t>	</a:t>
            </a:r>
            <a:r>
              <a:rPr lang="en-US" sz="3200" dirty="0" smtClean="0">
                <a:solidFill>
                  <a:srgbClr val="0000FF"/>
                </a:solidFill>
                <a:latin typeface="+mj-lt"/>
              </a:rPr>
              <a:t>A Journal is a scholarly publication containing articles written by researchers, professors and other experts.</a:t>
            </a:r>
          </a:p>
          <a:p>
            <a:r>
              <a:rPr lang="en-US" sz="3200" dirty="0" smtClean="0">
                <a:solidFill>
                  <a:srgbClr val="0000FF"/>
                </a:solidFill>
                <a:latin typeface="+mj-lt"/>
              </a:rPr>
              <a:t>	</a:t>
            </a:r>
            <a:r>
              <a:rPr lang="en-US" sz="3200" dirty="0" smtClean="0">
                <a:solidFill>
                  <a:srgbClr val="CC00FF"/>
                </a:solidFill>
                <a:latin typeface="+mj-lt"/>
              </a:rPr>
              <a:t>A Journal focuses on a specific Subject/ discipline or any field of study.</a:t>
            </a:r>
          </a:p>
          <a:p>
            <a:r>
              <a:rPr lang="en-US" sz="2800" dirty="0" smtClean="0">
                <a:solidFill>
                  <a:srgbClr val="0000FF"/>
                </a:solidFill>
                <a:latin typeface="+mj-lt"/>
              </a:rPr>
              <a:t>	College subscribed all the Subject Journals for every year.</a:t>
            </a:r>
          </a:p>
          <a:p>
            <a:r>
              <a:rPr lang="en-US" sz="2800" dirty="0" smtClean="0">
                <a:solidFill>
                  <a:srgbClr val="0000FF"/>
                </a:solidFill>
                <a:latin typeface="+mj-lt"/>
              </a:rPr>
              <a:t>             </a:t>
            </a:r>
            <a:r>
              <a:rPr lang="en-US" sz="2800" i="1" dirty="0" smtClean="0">
                <a:solidFill>
                  <a:srgbClr val="CC00FF"/>
                </a:solidFill>
                <a:latin typeface="+mj-lt"/>
              </a:rPr>
              <a:t>National, International and Online</a:t>
            </a:r>
            <a:endParaRPr lang="en-US" sz="2800" i="1" dirty="0">
              <a:solidFill>
                <a:srgbClr val="CC00FF"/>
              </a:solidFill>
              <a:latin typeface="+mj-lt"/>
            </a:endParaRPr>
          </a:p>
        </p:txBody>
      </p:sp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609600" y="1447800"/>
            <a:ext cx="23622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BD Bockloo"/>
              </a:rPr>
              <a:t>Journal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BD Bockloo"/>
            </a:endParaRPr>
          </a:p>
        </p:txBody>
      </p:sp>
    </p:spTree>
  </p:cSld>
  <p:clrMapOvr>
    <a:masterClrMapping/>
  </p:clrMapOvr>
  <p:transition advClick="0">
    <p:split dir="in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35A227-8E03-4428-A0DE-9F92E24762E1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3" name="WordArt 17"/>
          <p:cNvSpPr>
            <a:spLocks noChangeArrowheads="1" noChangeShapeType="1" noTextEdit="1"/>
          </p:cNvSpPr>
          <p:nvPr/>
        </p:nvSpPr>
        <p:spPr bwMode="auto">
          <a:xfrm>
            <a:off x="5029200" y="381000"/>
            <a:ext cx="3200400" cy="600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Central Library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8240" y="1519521"/>
            <a:ext cx="800100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b="1" dirty="0" smtClean="0">
              <a:solidFill>
                <a:srgbClr val="FF0000"/>
              </a:solidFill>
            </a:endParaRPr>
          </a:p>
          <a:p>
            <a:endParaRPr lang="en-US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                                                      </a:t>
            </a:r>
            <a:endParaRPr lang="en-US" b="1" dirty="0" smtClean="0">
              <a:solidFill>
                <a:srgbClr val="9933FF"/>
              </a:solidFill>
            </a:endParaRPr>
          </a:p>
          <a:p>
            <a:endParaRPr lang="en-US" b="1" dirty="0" smtClean="0">
              <a:solidFill>
                <a:srgbClr val="FF0000"/>
              </a:solidFill>
            </a:endParaRPr>
          </a:p>
          <a:p>
            <a:endParaRPr lang="en-US" b="1" dirty="0" smtClean="0">
              <a:solidFill>
                <a:srgbClr val="9933FF"/>
              </a:solidFill>
            </a:endParaRP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                                                    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                                                       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                                                      </a:t>
            </a:r>
            <a:endParaRPr lang="en-US" b="1" dirty="0" smtClean="0">
              <a:solidFill>
                <a:srgbClr val="FF0000"/>
              </a:solidFill>
            </a:endParaRPr>
          </a:p>
          <a:p>
            <a:endParaRPr lang="en-US" b="1" dirty="0" smtClean="0">
              <a:solidFill>
                <a:srgbClr val="9933FF"/>
              </a:solidFill>
            </a:endParaRPr>
          </a:p>
          <a:p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                                             	      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                                                         </a:t>
            </a:r>
            <a:r>
              <a:rPr lang="en-US" b="1" dirty="0" smtClean="0">
                <a:solidFill>
                  <a:srgbClr val="CC00FF"/>
                </a:solidFill>
              </a:rPr>
              <a:t>                                                            </a:t>
            </a:r>
            <a:r>
              <a:rPr lang="en-US" dirty="0" smtClean="0">
                <a:solidFill>
                  <a:srgbClr val="FF0000"/>
                </a:solidFill>
              </a:rPr>
              <a:t>                                                      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3021465" y="3168520"/>
            <a:ext cx="685800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 rot="5400000">
            <a:off x="3212759" y="3161506"/>
            <a:ext cx="838200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>
            <a:off x="3631065" y="2711320"/>
            <a:ext cx="990600" cy="1588"/>
          </a:xfrm>
          <a:prstGeom prst="straightConnector1">
            <a:avLst/>
          </a:prstGeom>
          <a:ln w="28575">
            <a:solidFill>
              <a:srgbClr val="0000FF"/>
            </a:solidFill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 bwMode="auto">
          <a:xfrm>
            <a:off x="3631065" y="3168520"/>
            <a:ext cx="990600" cy="158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 rot="5400000">
            <a:off x="3402862" y="4614135"/>
            <a:ext cx="457200" cy="79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Arrow Connector 35"/>
          <p:cNvCxnSpPr/>
          <p:nvPr/>
        </p:nvCxnSpPr>
        <p:spPr bwMode="auto">
          <a:xfrm>
            <a:off x="3644505" y="4383240"/>
            <a:ext cx="1053360" cy="448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7" name="Straight Arrow Connector 36"/>
          <p:cNvCxnSpPr/>
          <p:nvPr/>
        </p:nvCxnSpPr>
        <p:spPr bwMode="auto">
          <a:xfrm>
            <a:off x="3631065" y="4844920"/>
            <a:ext cx="1066800" cy="158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1" name="Straight Connector 40"/>
          <p:cNvCxnSpPr/>
          <p:nvPr/>
        </p:nvCxnSpPr>
        <p:spPr bwMode="auto">
          <a:xfrm>
            <a:off x="3402465" y="5530720"/>
            <a:ext cx="533400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/>
          <p:nvPr/>
        </p:nvCxnSpPr>
        <p:spPr bwMode="auto">
          <a:xfrm rot="5400000">
            <a:off x="3707662" y="5562203"/>
            <a:ext cx="457200" cy="79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Arrow Connector 42"/>
          <p:cNvCxnSpPr>
            <a:endCxn id="72" idx="1"/>
          </p:cNvCxnSpPr>
          <p:nvPr/>
        </p:nvCxnSpPr>
        <p:spPr bwMode="auto">
          <a:xfrm flipV="1">
            <a:off x="3935865" y="5317185"/>
            <a:ext cx="762000" cy="381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4" name="Straight Arrow Connector 43"/>
          <p:cNvCxnSpPr/>
          <p:nvPr/>
        </p:nvCxnSpPr>
        <p:spPr bwMode="auto">
          <a:xfrm>
            <a:off x="3935865" y="5759320"/>
            <a:ext cx="762000" cy="158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>
            <a:off x="3631065" y="3549520"/>
            <a:ext cx="990600" cy="158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Rounded Rectangle 19"/>
          <p:cNvSpPr/>
          <p:nvPr/>
        </p:nvSpPr>
        <p:spPr bwMode="auto">
          <a:xfrm>
            <a:off x="4697865" y="2558920"/>
            <a:ext cx="2667000" cy="381000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rgbClr val="CC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National  Jr. - 155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laddin" pitchFamily="34" charset="0"/>
            </a:endParaRPr>
          </a:p>
        </p:txBody>
      </p:sp>
      <p:sp>
        <p:nvSpPr>
          <p:cNvPr id="21" name="Rounded Rectangle 20"/>
          <p:cNvSpPr/>
          <p:nvPr/>
        </p:nvSpPr>
        <p:spPr bwMode="auto">
          <a:xfrm>
            <a:off x="4697865" y="3016120"/>
            <a:ext cx="2971800" cy="381000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rgbClr val="CC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International  Jr.  - 219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laddin" pitchFamily="34" charset="0"/>
            </a:endParaRPr>
          </a:p>
        </p:txBody>
      </p:sp>
      <p:sp>
        <p:nvSpPr>
          <p:cNvPr id="22" name="Rounded Rectangle 21"/>
          <p:cNvSpPr/>
          <p:nvPr/>
        </p:nvSpPr>
        <p:spPr bwMode="auto">
          <a:xfrm>
            <a:off x="4697865" y="3473320"/>
            <a:ext cx="2438400" cy="381000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rgbClr val="CC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2000" b="1" dirty="0" smtClean="0">
                <a:solidFill>
                  <a:srgbClr val="9933FF"/>
                </a:solidFill>
              </a:rPr>
              <a:t>Online Jr. – 3,335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laddin" pitchFamily="34" charset="0"/>
            </a:endParaRPr>
          </a:p>
        </p:txBody>
      </p:sp>
      <p:sp>
        <p:nvSpPr>
          <p:cNvPr id="23" name="Rounded Rectangle 22"/>
          <p:cNvSpPr/>
          <p:nvPr/>
        </p:nvSpPr>
        <p:spPr bwMode="auto">
          <a:xfrm>
            <a:off x="1649865" y="3016120"/>
            <a:ext cx="1371600" cy="381000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rgbClr val="CC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2000" b="1" dirty="0" smtClean="0">
                <a:solidFill>
                  <a:srgbClr val="9933FF"/>
                </a:solidFill>
              </a:rPr>
              <a:t>Journals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laddin" pitchFamily="34" charset="0"/>
            </a:endParaRPr>
          </a:p>
        </p:txBody>
      </p:sp>
      <p:sp>
        <p:nvSpPr>
          <p:cNvPr id="24" name="Rounded Rectangle 23"/>
          <p:cNvSpPr/>
          <p:nvPr/>
        </p:nvSpPr>
        <p:spPr bwMode="auto">
          <a:xfrm>
            <a:off x="1649865" y="4387720"/>
            <a:ext cx="1524000" cy="381000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rgbClr val="CC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laddin" pitchFamily="34" charset="0"/>
              </a:rPr>
              <a:t>Magazines</a:t>
            </a:r>
          </a:p>
        </p:txBody>
      </p:sp>
      <p:sp>
        <p:nvSpPr>
          <p:cNvPr id="33" name="Rounded Rectangle 32"/>
          <p:cNvSpPr/>
          <p:nvPr/>
        </p:nvSpPr>
        <p:spPr bwMode="auto">
          <a:xfrm>
            <a:off x="4697865" y="4159120"/>
            <a:ext cx="2514600" cy="381000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rgbClr val="CC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Technical       - 16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laddin" pitchFamily="34" charset="0"/>
            </a:endParaRPr>
          </a:p>
        </p:txBody>
      </p:sp>
      <p:sp>
        <p:nvSpPr>
          <p:cNvPr id="39" name="Rounded Rectangle 38"/>
          <p:cNvSpPr/>
          <p:nvPr/>
        </p:nvSpPr>
        <p:spPr bwMode="auto">
          <a:xfrm>
            <a:off x="4697865" y="4616320"/>
            <a:ext cx="2438400" cy="381000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rgbClr val="CC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General - 26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laddin" pitchFamily="34" charset="0"/>
            </a:endParaRPr>
          </a:p>
        </p:txBody>
      </p:sp>
      <p:cxnSp>
        <p:nvCxnSpPr>
          <p:cNvPr id="62" name="Straight Connector 61"/>
          <p:cNvCxnSpPr/>
          <p:nvPr/>
        </p:nvCxnSpPr>
        <p:spPr bwMode="auto">
          <a:xfrm>
            <a:off x="3173865" y="4616320"/>
            <a:ext cx="457200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9" name="Rounded Rectangle 68"/>
          <p:cNvSpPr/>
          <p:nvPr/>
        </p:nvSpPr>
        <p:spPr bwMode="auto">
          <a:xfrm>
            <a:off x="1649865" y="5302120"/>
            <a:ext cx="1752600" cy="381000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rgbClr val="CC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Newspapers</a:t>
            </a:r>
          </a:p>
        </p:txBody>
      </p:sp>
      <p:sp>
        <p:nvSpPr>
          <p:cNvPr id="72" name="Rounded Rectangle 71"/>
          <p:cNvSpPr/>
          <p:nvPr/>
        </p:nvSpPr>
        <p:spPr bwMode="auto">
          <a:xfrm>
            <a:off x="4697865" y="5126685"/>
            <a:ext cx="2438400" cy="381000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rgbClr val="CC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Telugu        - 06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laddin" pitchFamily="34" charset="0"/>
            </a:endParaRPr>
          </a:p>
        </p:txBody>
      </p:sp>
      <p:sp>
        <p:nvSpPr>
          <p:cNvPr id="73" name="Rounded Rectangle 72"/>
          <p:cNvSpPr/>
          <p:nvPr/>
        </p:nvSpPr>
        <p:spPr bwMode="auto">
          <a:xfrm>
            <a:off x="4697865" y="5606920"/>
            <a:ext cx="2438400" cy="381000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rgbClr val="CC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English       - 06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laddin" pitchFamily="34" charset="0"/>
            </a:endParaRPr>
          </a:p>
        </p:txBody>
      </p:sp>
      <p:sp>
        <p:nvSpPr>
          <p:cNvPr id="28" name="WordArt 4"/>
          <p:cNvSpPr>
            <a:spLocks noChangeArrowheads="1" noChangeShapeType="1" noTextEdit="1"/>
          </p:cNvSpPr>
          <p:nvPr/>
        </p:nvSpPr>
        <p:spPr bwMode="auto">
          <a:xfrm>
            <a:off x="533400" y="1371600"/>
            <a:ext cx="58674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2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BD Bockloo"/>
              </a:rPr>
              <a:t>Periodical Publications</a:t>
            </a:r>
          </a:p>
          <a:p>
            <a:pPr algn="ctr">
              <a:defRPr/>
            </a:pPr>
            <a:r>
              <a:rPr lang="en-US" sz="20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BD Bockloo"/>
              </a:rPr>
              <a:t>Subscribed Journals-2020</a:t>
            </a:r>
            <a:endParaRPr lang="en-US" sz="24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BD Bockloo"/>
            </a:endParaRPr>
          </a:p>
        </p:txBody>
      </p:sp>
    </p:spTree>
  </p:cSld>
  <p:clrMapOvr>
    <a:masterClrMapping/>
  </p:clrMapOvr>
  <p:transition advClick="0">
    <p:split dir="in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WordArt 17"/>
          <p:cNvSpPr>
            <a:spLocks noChangeArrowheads="1" noChangeShapeType="1" noTextEdit="1"/>
          </p:cNvSpPr>
          <p:nvPr/>
        </p:nvSpPr>
        <p:spPr bwMode="auto">
          <a:xfrm>
            <a:off x="5105400" y="304800"/>
            <a:ext cx="3200400" cy="600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Central Library</a:t>
            </a:r>
          </a:p>
        </p:txBody>
      </p:sp>
      <p:sp>
        <p:nvSpPr>
          <p:cNvPr id="4" name="Rounded Rectangle 3"/>
          <p:cNvSpPr>
            <a:spLocks noChangeArrowheads="1"/>
          </p:cNvSpPr>
          <p:nvPr/>
        </p:nvSpPr>
        <p:spPr bwMode="auto">
          <a:xfrm>
            <a:off x="8763000" y="0"/>
            <a:ext cx="381000" cy="68580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 sz="1800" b="1" dirty="0" smtClean="0">
                <a:solidFill>
                  <a:srgbClr val="0000FF"/>
                </a:solidFill>
              </a:rPr>
              <a:t>NAT      IONAL </a:t>
            </a:r>
            <a:endParaRPr lang="en-US" sz="1800" b="1" dirty="0">
              <a:solidFill>
                <a:srgbClr val="0000FF"/>
              </a:solidFill>
            </a:endParaRPr>
          </a:p>
          <a:p>
            <a:endParaRPr lang="en-US" sz="1800" b="1" dirty="0">
              <a:solidFill>
                <a:srgbClr val="0000FF"/>
              </a:solidFill>
            </a:endParaRPr>
          </a:p>
          <a:p>
            <a:r>
              <a:rPr lang="en-US" sz="1800" b="1" dirty="0">
                <a:solidFill>
                  <a:srgbClr val="0000FF"/>
                </a:solidFill>
              </a:rPr>
              <a:t>JOURNALS</a:t>
            </a:r>
          </a:p>
          <a:p>
            <a:endParaRPr lang="en-US" sz="1800" b="1" dirty="0">
              <a:solidFill>
                <a:srgbClr val="0000FF"/>
              </a:solidFill>
            </a:endParaRPr>
          </a:p>
          <a:p>
            <a:r>
              <a:rPr lang="en-US" sz="1800" b="1" dirty="0" smtClean="0">
                <a:solidFill>
                  <a:srgbClr val="0000FF"/>
                </a:solidFill>
              </a:rPr>
              <a:t>2020</a:t>
            </a:r>
            <a:endParaRPr lang="en-US" sz="1800" b="1" dirty="0">
              <a:solidFill>
                <a:srgbClr val="0000FF"/>
              </a:solidFill>
            </a:endParaRPr>
          </a:p>
        </p:txBody>
      </p:sp>
      <p:sp>
        <p:nvSpPr>
          <p:cNvPr id="50225" name="TextBox 5"/>
          <p:cNvSpPr txBox="1">
            <a:spLocks noChangeArrowheads="1"/>
          </p:cNvSpPr>
          <p:nvPr/>
        </p:nvSpPr>
        <p:spPr bwMode="auto">
          <a:xfrm>
            <a:off x="2590800" y="1447800"/>
            <a:ext cx="2971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Print Journals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TKRCET LIBRARY\Desktop\Journals\Journals\EEE\AARO Jr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905000"/>
            <a:ext cx="2438400" cy="35052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</p:pic>
      <p:pic>
        <p:nvPicPr>
          <p:cNvPr id="1027" name="Picture 3" descr="C:\Users\TKRCET LIBRARY\Desktop\Journals\Journals\EEE\Cigre India JR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1905000"/>
            <a:ext cx="2590800" cy="35052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</p:pic>
      <p:pic>
        <p:nvPicPr>
          <p:cNvPr id="1028" name="Picture 4" descr="C:\Users\TKRCET LIBRARY\Desktop\Journals\Journals\EEE\INCOLD Journal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1905000"/>
            <a:ext cx="2362200" cy="347480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35A227-8E03-4428-A0DE-9F92E24762E1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  <p:transition advClick="0">
    <p:split dir="in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WordArt 17"/>
          <p:cNvSpPr>
            <a:spLocks noChangeArrowheads="1" noChangeShapeType="1" noTextEdit="1"/>
          </p:cNvSpPr>
          <p:nvPr/>
        </p:nvSpPr>
        <p:spPr bwMode="auto">
          <a:xfrm>
            <a:off x="5105400" y="304800"/>
            <a:ext cx="3200400" cy="600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Central Library</a:t>
            </a:r>
          </a:p>
        </p:txBody>
      </p:sp>
      <p:sp>
        <p:nvSpPr>
          <p:cNvPr id="4" name="Rounded Rectangle 3"/>
          <p:cNvSpPr>
            <a:spLocks noChangeArrowheads="1"/>
          </p:cNvSpPr>
          <p:nvPr/>
        </p:nvSpPr>
        <p:spPr bwMode="auto">
          <a:xfrm>
            <a:off x="8763000" y="0"/>
            <a:ext cx="381000" cy="68580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 sz="1800" b="1" dirty="0" smtClean="0">
                <a:solidFill>
                  <a:srgbClr val="0000FF"/>
                </a:solidFill>
              </a:rPr>
              <a:t>NAT  IONAL </a:t>
            </a:r>
            <a:endParaRPr lang="en-US" sz="1800" b="1" dirty="0">
              <a:solidFill>
                <a:srgbClr val="0000FF"/>
              </a:solidFill>
            </a:endParaRPr>
          </a:p>
          <a:p>
            <a:endParaRPr lang="en-US" sz="1800" b="1" dirty="0">
              <a:solidFill>
                <a:srgbClr val="0000FF"/>
              </a:solidFill>
            </a:endParaRPr>
          </a:p>
          <a:p>
            <a:r>
              <a:rPr lang="en-US" sz="1800" b="1" dirty="0">
                <a:solidFill>
                  <a:srgbClr val="0000FF"/>
                </a:solidFill>
              </a:rPr>
              <a:t>JOURNALS</a:t>
            </a:r>
          </a:p>
          <a:p>
            <a:endParaRPr lang="en-US" sz="1800" b="1" dirty="0">
              <a:solidFill>
                <a:srgbClr val="0000FF"/>
              </a:solidFill>
            </a:endParaRPr>
          </a:p>
          <a:p>
            <a:r>
              <a:rPr lang="en-US" sz="1800" b="1" dirty="0" smtClean="0">
                <a:solidFill>
                  <a:srgbClr val="0000FF"/>
                </a:solidFill>
              </a:rPr>
              <a:t>2020</a:t>
            </a:r>
            <a:endParaRPr lang="en-US" sz="1800" b="1" dirty="0">
              <a:solidFill>
                <a:srgbClr val="0000FF"/>
              </a:solidFill>
            </a:endParaRPr>
          </a:p>
        </p:txBody>
      </p:sp>
      <p:pic>
        <p:nvPicPr>
          <p:cNvPr id="2050" name="Picture 2" descr="C:\Users\TKRCET LIBRARY\Desktop\Journals\Journals\ECE\Claro VLSI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267607"/>
            <a:ext cx="2286000" cy="283779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</p:pic>
      <p:pic>
        <p:nvPicPr>
          <p:cNvPr id="2051" name="Picture 3" descr="C:\Users\TKRCET LIBRARY\Desktop\Journals\Journals\ECE\Digital IC's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44240" y="2209800"/>
            <a:ext cx="2194560" cy="28956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</p:pic>
      <p:pic>
        <p:nvPicPr>
          <p:cNvPr id="2" name="Picture 2" descr="C:\Users\mamatha\Desktop\orientationjournals\ECE\scan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2209800"/>
            <a:ext cx="2276896" cy="297180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35A227-8E03-4428-A0DE-9F92E24762E1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  <p:transition advClick="0">
    <p:split dir="in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WordArt 17"/>
          <p:cNvSpPr>
            <a:spLocks noChangeArrowheads="1" noChangeShapeType="1" noTextEdit="1"/>
          </p:cNvSpPr>
          <p:nvPr/>
        </p:nvSpPr>
        <p:spPr bwMode="auto">
          <a:xfrm>
            <a:off x="5105400" y="304800"/>
            <a:ext cx="3200400" cy="600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Central Library</a:t>
            </a:r>
          </a:p>
        </p:txBody>
      </p:sp>
      <p:sp>
        <p:nvSpPr>
          <p:cNvPr id="4" name="Rounded Rectangle 3"/>
          <p:cNvSpPr>
            <a:spLocks noChangeArrowheads="1"/>
          </p:cNvSpPr>
          <p:nvPr/>
        </p:nvSpPr>
        <p:spPr bwMode="auto">
          <a:xfrm>
            <a:off x="8763000" y="0"/>
            <a:ext cx="381000" cy="68580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 sz="1800" b="1" dirty="0" smtClean="0">
                <a:solidFill>
                  <a:srgbClr val="0000FF"/>
                </a:solidFill>
              </a:rPr>
              <a:t>NAT  IONAL </a:t>
            </a:r>
            <a:endParaRPr lang="en-US" sz="1800" b="1" dirty="0">
              <a:solidFill>
                <a:srgbClr val="0000FF"/>
              </a:solidFill>
            </a:endParaRPr>
          </a:p>
          <a:p>
            <a:endParaRPr lang="en-US" sz="1800" b="1" dirty="0">
              <a:solidFill>
                <a:srgbClr val="0000FF"/>
              </a:solidFill>
            </a:endParaRPr>
          </a:p>
          <a:p>
            <a:r>
              <a:rPr lang="en-US" sz="1800" b="1" dirty="0">
                <a:solidFill>
                  <a:srgbClr val="0000FF"/>
                </a:solidFill>
              </a:rPr>
              <a:t>JOURNALS</a:t>
            </a:r>
          </a:p>
          <a:p>
            <a:endParaRPr lang="en-US" sz="1800" b="1" dirty="0">
              <a:solidFill>
                <a:srgbClr val="0000FF"/>
              </a:solidFill>
            </a:endParaRPr>
          </a:p>
          <a:p>
            <a:r>
              <a:rPr lang="en-US" sz="1800" b="1" dirty="0" smtClean="0">
                <a:solidFill>
                  <a:srgbClr val="0000FF"/>
                </a:solidFill>
              </a:rPr>
              <a:t>2020</a:t>
            </a:r>
            <a:endParaRPr lang="en-US" sz="1800" b="1" dirty="0">
              <a:solidFill>
                <a:srgbClr val="0000FF"/>
              </a:solidFill>
            </a:endParaRPr>
          </a:p>
        </p:txBody>
      </p:sp>
      <p:pic>
        <p:nvPicPr>
          <p:cNvPr id="3074" name="Picture 2" descr="C:\Users\TKRCET LIBRARY\Desktop\Journals\Journals\ECE\JR on Mobile Applications &amp; Technologies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132566"/>
            <a:ext cx="2171908" cy="289663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</p:pic>
      <p:pic>
        <p:nvPicPr>
          <p:cNvPr id="3075" name="Picture 3" descr="C:\Users\TKRCET LIBRARY\Desktop\Journals\Journals\ECE\Embedded systems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4511" y="2136496"/>
            <a:ext cx="2331889" cy="289270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</p:pic>
      <p:pic>
        <p:nvPicPr>
          <p:cNvPr id="2" name="Picture 2" descr="C:\Users\mamatha\Desktop\orientationjournals\ECE\scan0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04484" y="2133600"/>
            <a:ext cx="2172716" cy="289560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35A227-8E03-4428-A0DE-9F92E24762E1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  <p:transition advClick="0">
    <p:split dir="in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WordArt 17"/>
          <p:cNvSpPr>
            <a:spLocks noChangeArrowheads="1" noChangeShapeType="1" noTextEdit="1"/>
          </p:cNvSpPr>
          <p:nvPr/>
        </p:nvSpPr>
        <p:spPr bwMode="auto">
          <a:xfrm>
            <a:off x="5105400" y="304800"/>
            <a:ext cx="3200400" cy="600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Central Library</a:t>
            </a:r>
          </a:p>
        </p:txBody>
      </p:sp>
      <p:sp>
        <p:nvSpPr>
          <p:cNvPr id="4" name="Rounded Rectangle 3"/>
          <p:cNvSpPr>
            <a:spLocks noChangeArrowheads="1"/>
          </p:cNvSpPr>
          <p:nvPr/>
        </p:nvSpPr>
        <p:spPr bwMode="auto">
          <a:xfrm>
            <a:off x="8763000" y="0"/>
            <a:ext cx="381000" cy="68580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 sz="1800" b="1" dirty="0" smtClean="0">
                <a:solidFill>
                  <a:srgbClr val="0000FF"/>
                </a:solidFill>
              </a:rPr>
              <a:t>NAT  IONAL </a:t>
            </a:r>
            <a:endParaRPr lang="en-US" sz="1800" b="1" dirty="0">
              <a:solidFill>
                <a:srgbClr val="0000FF"/>
              </a:solidFill>
            </a:endParaRPr>
          </a:p>
          <a:p>
            <a:endParaRPr lang="en-US" sz="1800" b="1" dirty="0">
              <a:solidFill>
                <a:srgbClr val="0000FF"/>
              </a:solidFill>
            </a:endParaRPr>
          </a:p>
          <a:p>
            <a:r>
              <a:rPr lang="en-US" sz="1800" b="1" dirty="0">
                <a:solidFill>
                  <a:srgbClr val="0000FF"/>
                </a:solidFill>
              </a:rPr>
              <a:t>JOURNALS</a:t>
            </a:r>
          </a:p>
          <a:p>
            <a:endParaRPr lang="en-US" sz="1800" b="1" dirty="0">
              <a:solidFill>
                <a:srgbClr val="0000FF"/>
              </a:solidFill>
            </a:endParaRPr>
          </a:p>
          <a:p>
            <a:r>
              <a:rPr lang="en-US" sz="1800" b="1" dirty="0" smtClean="0">
                <a:solidFill>
                  <a:srgbClr val="0000FF"/>
                </a:solidFill>
              </a:rPr>
              <a:t>2020</a:t>
            </a:r>
            <a:endParaRPr lang="en-US" sz="1800" b="1" dirty="0">
              <a:solidFill>
                <a:srgbClr val="0000FF"/>
              </a:solidFill>
            </a:endParaRPr>
          </a:p>
        </p:txBody>
      </p:sp>
      <p:pic>
        <p:nvPicPr>
          <p:cNvPr id="4098" name="Picture 2" descr="C:\Users\TKRCET LIBRARY\Desktop\Journals\Journals\CSE\JR of Innovation in Computer Science and Engg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981200"/>
            <a:ext cx="2196338" cy="35052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</p:pic>
      <p:pic>
        <p:nvPicPr>
          <p:cNvPr id="4099" name="Picture 3" descr="C:\Users\TKRCET LIBRARY\Desktop\Journals\Journals\CSE\Jr of Software Engg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1981200"/>
            <a:ext cx="2286000" cy="34290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</p:pic>
      <p:pic>
        <p:nvPicPr>
          <p:cNvPr id="4100" name="Picture 4" descr="C:\Users\TKRCET LIBRARY\Desktop\Journals\Journals\CSE\JR on Wireless Communication Network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1981200"/>
            <a:ext cx="2432050" cy="34290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35A227-8E03-4428-A0DE-9F92E24762E1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  <p:transition advClick="0">
    <p:split dir="in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WordArt 17"/>
          <p:cNvSpPr>
            <a:spLocks noChangeArrowheads="1" noChangeShapeType="1" noTextEdit="1"/>
          </p:cNvSpPr>
          <p:nvPr/>
        </p:nvSpPr>
        <p:spPr bwMode="auto">
          <a:xfrm>
            <a:off x="5105400" y="304800"/>
            <a:ext cx="3200400" cy="600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Central Library</a:t>
            </a:r>
          </a:p>
        </p:txBody>
      </p:sp>
      <p:sp>
        <p:nvSpPr>
          <p:cNvPr id="4" name="Rounded Rectangle 3"/>
          <p:cNvSpPr>
            <a:spLocks noChangeArrowheads="1"/>
          </p:cNvSpPr>
          <p:nvPr/>
        </p:nvSpPr>
        <p:spPr bwMode="auto">
          <a:xfrm>
            <a:off x="8763000" y="0"/>
            <a:ext cx="381000" cy="68580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 sz="1800" b="1" dirty="0" smtClean="0">
                <a:solidFill>
                  <a:srgbClr val="0000FF"/>
                </a:solidFill>
              </a:rPr>
              <a:t>NAT  IONAL </a:t>
            </a:r>
            <a:endParaRPr lang="en-US" sz="1800" b="1" dirty="0">
              <a:solidFill>
                <a:srgbClr val="0000FF"/>
              </a:solidFill>
            </a:endParaRPr>
          </a:p>
          <a:p>
            <a:endParaRPr lang="en-US" sz="1800" b="1" dirty="0">
              <a:solidFill>
                <a:srgbClr val="0000FF"/>
              </a:solidFill>
            </a:endParaRPr>
          </a:p>
          <a:p>
            <a:r>
              <a:rPr lang="en-US" sz="1800" b="1" dirty="0">
                <a:solidFill>
                  <a:srgbClr val="0000FF"/>
                </a:solidFill>
              </a:rPr>
              <a:t>JOURNALS</a:t>
            </a:r>
          </a:p>
          <a:p>
            <a:endParaRPr lang="en-US" sz="1800" b="1" dirty="0">
              <a:solidFill>
                <a:srgbClr val="0000FF"/>
              </a:solidFill>
            </a:endParaRPr>
          </a:p>
          <a:p>
            <a:r>
              <a:rPr lang="en-US" sz="1800" b="1" dirty="0" smtClean="0">
                <a:solidFill>
                  <a:srgbClr val="0000FF"/>
                </a:solidFill>
              </a:rPr>
              <a:t>2020</a:t>
            </a:r>
            <a:endParaRPr lang="en-US" sz="1800" b="1" dirty="0">
              <a:solidFill>
                <a:srgbClr val="0000FF"/>
              </a:solidFill>
            </a:endParaRPr>
          </a:p>
        </p:txBody>
      </p:sp>
      <p:pic>
        <p:nvPicPr>
          <p:cNvPr id="1026" name="Picture 2" descr="C:\Users\mamatha\Desktop\orientationjournals\scan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514600"/>
            <a:ext cx="2362200" cy="320040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</p:pic>
      <p:pic>
        <p:nvPicPr>
          <p:cNvPr id="1027" name="Picture 3" descr="C:\Users\mamatha\Desktop\orientationjournals\scan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14700" y="2514600"/>
            <a:ext cx="2400300" cy="320040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</p:pic>
      <p:pic>
        <p:nvPicPr>
          <p:cNvPr id="1028" name="Picture 4" descr="C:\Users\mamatha\Desktop\orientationjournals\scan00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2514600"/>
            <a:ext cx="2322646" cy="320040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35A227-8E03-4428-A0DE-9F92E24762E1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  <p:transition advClick="0">
    <p:split dir="in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10"/>
          <p:cNvSpPr>
            <a:spLocks noChangeArrowheads="1" noChangeShapeType="1" noTextEdit="1"/>
          </p:cNvSpPr>
          <p:nvPr/>
        </p:nvSpPr>
        <p:spPr bwMode="auto">
          <a:xfrm>
            <a:off x="5105400" y="381000"/>
            <a:ext cx="32004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Central Library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5800" y="1371600"/>
            <a:ext cx="739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u="sng" dirty="0" smtClean="0">
                <a:solidFill>
                  <a:srgbClr val="0000FF"/>
                </a:solidFill>
              </a:rPr>
              <a:t>TKR EDUCATIONAL SOCIETY</a:t>
            </a:r>
            <a:endParaRPr lang="en-US" sz="3200" b="1" i="1" u="sng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76600" y="3506912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u="sng" dirty="0" smtClean="0">
                <a:solidFill>
                  <a:srgbClr val="FF0000"/>
                </a:solidFill>
              </a:rPr>
              <a:t>SRI TEEGALA KRISHNA REDDY</a:t>
            </a:r>
          </a:p>
          <a:p>
            <a:pPr algn="ctr"/>
            <a:r>
              <a:rPr lang="en-US" sz="1400" b="1" i="1" u="sng" dirty="0" smtClean="0">
                <a:solidFill>
                  <a:srgbClr val="CC00FF"/>
                </a:solidFill>
              </a:rPr>
              <a:t>Chairman</a:t>
            </a:r>
            <a:r>
              <a:rPr lang="en-US" sz="1400" b="1" i="1" u="sng" dirty="0" smtClean="0">
                <a:solidFill>
                  <a:srgbClr val="FF0000"/>
                </a:solidFill>
              </a:rPr>
              <a:t> </a:t>
            </a:r>
            <a:endParaRPr lang="en-US" b="1" i="1" u="sng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5800" y="350520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err="1" smtClean="0">
                <a:solidFill>
                  <a:srgbClr val="FF0000"/>
                </a:solidFill>
              </a:rPr>
              <a:t>Dr.T.Harinath</a:t>
            </a:r>
            <a:r>
              <a:rPr lang="en-US" sz="1400" b="1" i="1" dirty="0" smtClean="0">
                <a:solidFill>
                  <a:srgbClr val="FF0000"/>
                </a:solidFill>
              </a:rPr>
              <a:t> Reddy</a:t>
            </a:r>
          </a:p>
          <a:p>
            <a:pPr algn="ctr"/>
            <a:r>
              <a:rPr lang="en-US" sz="1400" b="1" i="1" dirty="0" smtClean="0">
                <a:solidFill>
                  <a:srgbClr val="CC00FF"/>
                </a:solidFill>
              </a:rPr>
              <a:t>Secretary</a:t>
            </a:r>
            <a:endParaRPr lang="en-US" sz="1400" b="1" i="1" dirty="0">
              <a:solidFill>
                <a:srgbClr val="CC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96000" y="350520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err="1" smtClean="0">
                <a:solidFill>
                  <a:srgbClr val="FF0000"/>
                </a:solidFill>
              </a:rPr>
              <a:t>Mr.T.Amarnath</a:t>
            </a:r>
            <a:r>
              <a:rPr lang="en-US" sz="1400" b="1" i="1" dirty="0" smtClean="0">
                <a:solidFill>
                  <a:srgbClr val="FF0000"/>
                </a:solidFill>
              </a:rPr>
              <a:t> Reddy</a:t>
            </a:r>
          </a:p>
          <a:p>
            <a:pPr algn="ctr"/>
            <a:r>
              <a:rPr lang="en-US" sz="1400" b="1" i="1" dirty="0" smtClean="0">
                <a:solidFill>
                  <a:srgbClr val="CC00FF"/>
                </a:solidFill>
              </a:rPr>
              <a:t>Treasurer</a:t>
            </a:r>
            <a:endParaRPr lang="en-US" sz="1400" b="1" i="1" dirty="0">
              <a:solidFill>
                <a:srgbClr val="CC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86000" y="5638800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err="1" smtClean="0">
                <a:solidFill>
                  <a:srgbClr val="FF0000"/>
                </a:solidFill>
              </a:rPr>
              <a:t>G.L.N.Reddy</a:t>
            </a:r>
            <a:endParaRPr lang="en-US" sz="1400" b="1" i="1" dirty="0" smtClean="0">
              <a:solidFill>
                <a:srgbClr val="FF0000"/>
              </a:solidFill>
            </a:endParaRPr>
          </a:p>
          <a:p>
            <a:pPr algn="ctr"/>
            <a:r>
              <a:rPr lang="en-US" sz="1400" b="1" i="1" dirty="0" smtClean="0">
                <a:solidFill>
                  <a:srgbClr val="CC00FF"/>
                </a:solidFill>
              </a:rPr>
              <a:t>Administrative Officer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57800" y="563880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err="1" smtClean="0">
                <a:solidFill>
                  <a:srgbClr val="FF0000"/>
                </a:solidFill>
              </a:rPr>
              <a:t>Dr.D.V.Ravi</a:t>
            </a:r>
            <a:r>
              <a:rPr lang="en-US" sz="1400" b="1" i="1" dirty="0" smtClean="0">
                <a:solidFill>
                  <a:srgbClr val="FF0000"/>
                </a:solidFill>
              </a:rPr>
              <a:t> Shankar</a:t>
            </a:r>
          </a:p>
          <a:p>
            <a:pPr algn="ctr"/>
            <a:r>
              <a:rPr lang="en-US" sz="1400" b="1" i="1" dirty="0" smtClean="0">
                <a:solidFill>
                  <a:srgbClr val="CC00FF"/>
                </a:solidFill>
              </a:rPr>
              <a:t>Principal</a:t>
            </a:r>
            <a:endParaRPr lang="en-US" dirty="0">
              <a:solidFill>
                <a:srgbClr val="CC00FF"/>
              </a:solidFill>
            </a:endParaRPr>
          </a:p>
        </p:txBody>
      </p:sp>
      <p:pic>
        <p:nvPicPr>
          <p:cNvPr id="11266" name="Picture 2" descr="G:\E\All Photoes on 12-09-2016\AMAR sir\Amar sir new ph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3200" y="1981200"/>
            <a:ext cx="1524000" cy="15240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</p:pic>
      <p:pic>
        <p:nvPicPr>
          <p:cNvPr id="11267" name="Picture 3" descr="G:\E\All Photoes on 12-09-2016\HOD PHOTOS\Hari SIr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1981200"/>
            <a:ext cx="1600200" cy="15240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8748" y="1981200"/>
            <a:ext cx="1524000" cy="1511636"/>
          </a:xfrm>
          <a:prstGeom prst="ellipse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62600" y="4191000"/>
            <a:ext cx="1447800" cy="1419225"/>
          </a:xfrm>
          <a:prstGeom prst="ellipse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17" name="Picture 16" descr="F:\E\All Photoes on 12-09-2016\IMG_275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38400" y="4191000"/>
            <a:ext cx="1676400" cy="1447800"/>
          </a:xfrm>
          <a:prstGeom prst="ellipse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/>
        </p:spPr>
      </p:pic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35A227-8E03-4428-A0DE-9F92E24762E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  <p:transition advClick="0">
    <p:split dir="in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533400" y="2133600"/>
          <a:ext cx="8077200" cy="3676071"/>
        </p:xfrm>
        <a:graphic>
          <a:graphicData uri="http://schemas.openxmlformats.org/drawingml/2006/table">
            <a:tbl>
              <a:tblPr/>
              <a:tblGrid>
                <a:gridCol w="609599"/>
                <a:gridCol w="3466356"/>
                <a:gridCol w="623921"/>
                <a:gridCol w="3377324"/>
              </a:tblGrid>
              <a:tr h="19352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err="1">
                          <a:solidFill>
                            <a:srgbClr val="FF0066"/>
                          </a:solidFill>
                          <a:latin typeface="Arial"/>
                        </a:rPr>
                        <a:t>S.No</a:t>
                      </a:r>
                      <a:endParaRPr lang="en-US" sz="1600" b="1" i="0" u="none" strike="noStrike" dirty="0">
                        <a:solidFill>
                          <a:srgbClr val="FF0066"/>
                        </a:solidFill>
                        <a:latin typeface="Arial"/>
                      </a:endParaRPr>
                    </a:p>
                  </a:txBody>
                  <a:tcPr marL="7221" marR="7221" marT="7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FF0066"/>
                          </a:solidFill>
                          <a:latin typeface="Arial"/>
                        </a:rPr>
                        <a:t>Name of the Magazine</a:t>
                      </a:r>
                    </a:p>
                  </a:txBody>
                  <a:tcPr marL="7221" marR="7221" marT="7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err="1">
                          <a:solidFill>
                            <a:srgbClr val="FF0066"/>
                          </a:solidFill>
                          <a:latin typeface="Arial"/>
                        </a:rPr>
                        <a:t>S.No</a:t>
                      </a:r>
                      <a:endParaRPr lang="en-US" sz="1600" b="1" i="0" u="none" strike="noStrike" dirty="0">
                        <a:solidFill>
                          <a:srgbClr val="FF0066"/>
                        </a:solidFill>
                        <a:latin typeface="Arial"/>
                      </a:endParaRPr>
                    </a:p>
                  </a:txBody>
                  <a:tcPr marL="7221" marR="7221" marT="7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FF0066"/>
                          </a:solidFill>
                          <a:latin typeface="Arial"/>
                        </a:rPr>
                        <a:t>Name of the Magazine</a:t>
                      </a:r>
                    </a:p>
                  </a:txBody>
                  <a:tcPr marL="7221" marR="7221" marT="7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52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7221" marR="7221" marT="7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latin typeface="Arial"/>
                        </a:rPr>
                        <a:t>Out Look</a:t>
                      </a:r>
                    </a:p>
                  </a:txBody>
                  <a:tcPr marL="7221" marR="7221" marT="7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11</a:t>
                      </a:r>
                    </a:p>
                  </a:txBody>
                  <a:tcPr marL="7221" marR="7221" marT="7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 smtClean="0">
                          <a:solidFill>
                            <a:srgbClr val="FF0000"/>
                          </a:solidFill>
                          <a:latin typeface="+mn-lt"/>
                        </a:rPr>
                        <a:t>India Today</a:t>
                      </a:r>
                      <a:endParaRPr lang="en-US" sz="2000" b="1" i="0" u="none" strike="noStrike" dirty="0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 marL="7221" marR="7221" marT="7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93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FF"/>
                          </a:solidFill>
                          <a:latin typeface="Arial"/>
                        </a:rPr>
                        <a:t>2</a:t>
                      </a:r>
                    </a:p>
                  </a:txBody>
                  <a:tcPr marL="7221" marR="7221" marT="7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FF"/>
                          </a:solidFill>
                          <a:latin typeface="Arial"/>
                        </a:rPr>
                        <a:t>The Week</a:t>
                      </a:r>
                    </a:p>
                  </a:txBody>
                  <a:tcPr marL="7221" marR="7221" marT="7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9933FF"/>
                          </a:solidFill>
                          <a:latin typeface="Arial"/>
                        </a:rPr>
                        <a:t>12</a:t>
                      </a:r>
                    </a:p>
                  </a:txBody>
                  <a:tcPr marL="7221" marR="7221" marT="7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9933FF"/>
                          </a:solidFill>
                          <a:latin typeface="Arial"/>
                        </a:rPr>
                        <a:t>Competition Refresher</a:t>
                      </a:r>
                    </a:p>
                  </a:txBody>
                  <a:tcPr marL="7221" marR="7221" marT="7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9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CC00FF"/>
                          </a:solidFill>
                          <a:latin typeface="Arial"/>
                        </a:rPr>
                        <a:t>3</a:t>
                      </a:r>
                    </a:p>
                  </a:txBody>
                  <a:tcPr marL="7221" marR="7221" marT="7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CC00FF"/>
                          </a:solidFill>
                          <a:latin typeface="Arial"/>
                        </a:rPr>
                        <a:t>Sports Star</a:t>
                      </a:r>
                    </a:p>
                  </a:txBody>
                  <a:tcPr marL="7221" marR="7221" marT="7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13</a:t>
                      </a:r>
                    </a:p>
                  </a:txBody>
                  <a:tcPr marL="7221" marR="7221" marT="7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002060"/>
                          </a:solidFill>
                          <a:latin typeface="Arial"/>
                        </a:rPr>
                        <a:t>Current Affairs </a:t>
                      </a:r>
                      <a:endParaRPr lang="en-US" sz="2000" b="1" i="0" u="none" strike="noStrike" dirty="0">
                        <a:solidFill>
                          <a:srgbClr val="002060"/>
                        </a:solidFill>
                        <a:latin typeface="Arial"/>
                      </a:endParaRPr>
                    </a:p>
                  </a:txBody>
                  <a:tcPr marL="7221" marR="7221" marT="7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2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FF"/>
                          </a:solidFill>
                          <a:latin typeface="Arial"/>
                        </a:rPr>
                        <a:t>4</a:t>
                      </a:r>
                    </a:p>
                  </a:txBody>
                  <a:tcPr marL="7221" marR="7221" marT="7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 smtClean="0">
                          <a:solidFill>
                            <a:srgbClr val="0000FF"/>
                          </a:solidFill>
                          <a:latin typeface="+mn-lt"/>
                        </a:rPr>
                        <a:t>Junior Science Refresher</a:t>
                      </a:r>
                    </a:p>
                  </a:txBody>
                  <a:tcPr marL="7221" marR="7221" marT="7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CC00FF"/>
                          </a:solidFill>
                          <a:latin typeface="Arial"/>
                        </a:rPr>
                        <a:t>14</a:t>
                      </a:r>
                    </a:p>
                  </a:txBody>
                  <a:tcPr marL="7221" marR="7221" marT="7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CC00FF"/>
                          </a:solidFill>
                          <a:latin typeface="Arial"/>
                        </a:rPr>
                        <a:t>Mathematics Today</a:t>
                      </a:r>
                    </a:p>
                  </a:txBody>
                  <a:tcPr marL="7221" marR="7221" marT="7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51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5</a:t>
                      </a:r>
                    </a:p>
                  </a:txBody>
                  <a:tcPr marL="7221" marR="7221" marT="7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Employment News</a:t>
                      </a:r>
                    </a:p>
                  </a:txBody>
                  <a:tcPr marL="7221" marR="7221" marT="7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FF"/>
                          </a:solidFill>
                          <a:latin typeface="Arial"/>
                        </a:rPr>
                        <a:t>15</a:t>
                      </a:r>
                    </a:p>
                  </a:txBody>
                  <a:tcPr marL="7221" marR="7221" marT="7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FF"/>
                          </a:solidFill>
                          <a:latin typeface="Arial"/>
                        </a:rPr>
                        <a:t>Chemistry Today</a:t>
                      </a:r>
                    </a:p>
                  </a:txBody>
                  <a:tcPr marL="7221" marR="7221" marT="7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57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CC00FF"/>
                          </a:solidFill>
                          <a:latin typeface="Arial"/>
                        </a:rPr>
                        <a:t>6</a:t>
                      </a:r>
                    </a:p>
                  </a:txBody>
                  <a:tcPr marL="7221" marR="7221" marT="7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CC00FF"/>
                          </a:solidFill>
                          <a:latin typeface="Arial"/>
                        </a:rPr>
                        <a:t>Linux</a:t>
                      </a:r>
                      <a:r>
                        <a:rPr lang="en-US" sz="2000" b="1" i="0" u="none" strike="noStrike" baseline="0" dirty="0" smtClean="0">
                          <a:solidFill>
                            <a:srgbClr val="CC00FF"/>
                          </a:solidFill>
                          <a:latin typeface="Arial"/>
                        </a:rPr>
                        <a:t> for you</a:t>
                      </a:r>
                      <a:endParaRPr lang="en-US" sz="2000" b="1" i="0" u="none" strike="noStrike" dirty="0">
                        <a:solidFill>
                          <a:srgbClr val="CC00FF"/>
                        </a:solidFill>
                        <a:latin typeface="Arial"/>
                      </a:endParaRPr>
                    </a:p>
                  </a:txBody>
                  <a:tcPr marL="7221" marR="7221" marT="7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FF0066"/>
                          </a:solidFill>
                          <a:latin typeface="Arial"/>
                        </a:rPr>
                        <a:t>16</a:t>
                      </a:r>
                    </a:p>
                  </a:txBody>
                  <a:tcPr marL="7221" marR="7221" marT="7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FF0066"/>
                          </a:solidFill>
                          <a:latin typeface="Arial"/>
                        </a:rPr>
                        <a:t>Physics For you</a:t>
                      </a:r>
                    </a:p>
                  </a:txBody>
                  <a:tcPr marL="7221" marR="7221" marT="7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8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7</a:t>
                      </a:r>
                    </a:p>
                  </a:txBody>
                  <a:tcPr marL="7221" marR="7221" marT="7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Business India</a:t>
                      </a:r>
                    </a:p>
                  </a:txBody>
                  <a:tcPr marL="7221" marR="7221" marT="7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FF"/>
                          </a:solidFill>
                          <a:latin typeface="Arial"/>
                        </a:rPr>
                        <a:t>17</a:t>
                      </a:r>
                    </a:p>
                  </a:txBody>
                  <a:tcPr marL="7221" marR="7221" marT="7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FF"/>
                          </a:solidFill>
                          <a:latin typeface="Arial"/>
                        </a:rPr>
                        <a:t>Biology Today</a:t>
                      </a:r>
                    </a:p>
                  </a:txBody>
                  <a:tcPr marL="7221" marR="7221" marT="7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52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FF"/>
                          </a:solidFill>
                          <a:latin typeface="Arial"/>
                        </a:rPr>
                        <a:t>8</a:t>
                      </a:r>
                    </a:p>
                  </a:txBody>
                  <a:tcPr marL="7221" marR="7221" marT="7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FF"/>
                          </a:solidFill>
                          <a:latin typeface="Arial"/>
                        </a:rPr>
                        <a:t>Business World</a:t>
                      </a:r>
                    </a:p>
                  </a:txBody>
                  <a:tcPr marL="7221" marR="7221" marT="7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FF0066"/>
                          </a:solidFill>
                          <a:latin typeface="Arial"/>
                        </a:rPr>
                        <a:t>18</a:t>
                      </a:r>
                    </a:p>
                  </a:txBody>
                  <a:tcPr marL="7221" marR="7221" marT="7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FF0066"/>
                          </a:solidFill>
                          <a:latin typeface="Arial"/>
                        </a:rPr>
                        <a:t>Career Chronicle</a:t>
                      </a:r>
                    </a:p>
                  </a:txBody>
                  <a:tcPr marL="7221" marR="7221" marT="7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52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CC00FF"/>
                          </a:solidFill>
                          <a:latin typeface="Arial"/>
                        </a:rPr>
                        <a:t>9</a:t>
                      </a:r>
                    </a:p>
                  </a:txBody>
                  <a:tcPr marL="7221" marR="7221" marT="7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CC00FF"/>
                          </a:solidFill>
                          <a:latin typeface="Arial"/>
                        </a:rPr>
                        <a:t>Front Line</a:t>
                      </a:r>
                    </a:p>
                  </a:txBody>
                  <a:tcPr marL="7221" marR="7221" marT="7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FF"/>
                          </a:solidFill>
                          <a:latin typeface="Arial"/>
                        </a:rPr>
                        <a:t>19</a:t>
                      </a:r>
                    </a:p>
                  </a:txBody>
                  <a:tcPr marL="7221" marR="7221" marT="7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FF"/>
                          </a:solidFill>
                          <a:latin typeface="Arial"/>
                        </a:rPr>
                        <a:t>Engineering Success Review</a:t>
                      </a:r>
                    </a:p>
                  </a:txBody>
                  <a:tcPr marL="7221" marR="7221" marT="7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91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6600FF"/>
                          </a:solidFill>
                          <a:latin typeface="Arial"/>
                        </a:rPr>
                        <a:t>10</a:t>
                      </a:r>
                    </a:p>
                  </a:txBody>
                  <a:tcPr marL="7221" marR="7221" marT="7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6600FF"/>
                          </a:solidFill>
                          <a:latin typeface="Arial"/>
                        </a:rPr>
                        <a:t>Readers Digest</a:t>
                      </a:r>
                    </a:p>
                  </a:txBody>
                  <a:tcPr marL="7221" marR="7221" marT="7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FF0066"/>
                          </a:solidFill>
                          <a:latin typeface="Arial"/>
                        </a:rPr>
                        <a:t>20</a:t>
                      </a:r>
                    </a:p>
                  </a:txBody>
                  <a:tcPr marL="7221" marR="7221" marT="7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FF0066"/>
                          </a:solidFill>
                          <a:latin typeface="Arial"/>
                        </a:rPr>
                        <a:t>Telugu </a:t>
                      </a:r>
                      <a:r>
                        <a:rPr lang="en-US" sz="2000" b="1" i="0" u="none" strike="noStrike" dirty="0" err="1">
                          <a:solidFill>
                            <a:srgbClr val="FF0066"/>
                          </a:solidFill>
                          <a:latin typeface="Arial"/>
                        </a:rPr>
                        <a:t>Vidhyardhi</a:t>
                      </a:r>
                      <a:endParaRPr lang="en-US" sz="2000" b="1" i="0" u="none" strike="noStrike" dirty="0">
                        <a:solidFill>
                          <a:srgbClr val="FF0066"/>
                        </a:solidFill>
                        <a:latin typeface="Arial"/>
                      </a:endParaRPr>
                    </a:p>
                  </a:txBody>
                  <a:tcPr marL="7221" marR="7221" marT="7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6384" name="WordArt 17"/>
          <p:cNvSpPr>
            <a:spLocks noChangeArrowheads="1" noChangeShapeType="1" noTextEdit="1"/>
          </p:cNvSpPr>
          <p:nvPr/>
        </p:nvSpPr>
        <p:spPr bwMode="auto">
          <a:xfrm>
            <a:off x="5105400" y="381000"/>
            <a:ext cx="3200400" cy="600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Central Library</a:t>
            </a:r>
          </a:p>
        </p:txBody>
      </p:sp>
      <p:sp>
        <p:nvSpPr>
          <p:cNvPr id="5" name="WordArt 13"/>
          <p:cNvSpPr>
            <a:spLocks noChangeArrowheads="1" noChangeShapeType="1" noTextEdit="1"/>
          </p:cNvSpPr>
          <p:nvPr/>
        </p:nvSpPr>
        <p:spPr bwMode="auto">
          <a:xfrm>
            <a:off x="685800" y="1371600"/>
            <a:ext cx="22860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BD Bockloo"/>
              </a:rPr>
              <a:t>Magazines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676400"/>
            <a:ext cx="2971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Technical and Competitive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53200" y="5791200"/>
            <a:ext cx="182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(…</a:t>
            </a:r>
            <a:r>
              <a:rPr lang="en-US" b="1" dirty="0" err="1" smtClean="0">
                <a:solidFill>
                  <a:srgbClr val="0000FF"/>
                </a:solidFill>
              </a:rPr>
              <a:t>Contd</a:t>
            </a:r>
            <a:r>
              <a:rPr lang="en-US" b="1" dirty="0" smtClean="0">
                <a:solidFill>
                  <a:srgbClr val="0000FF"/>
                </a:solidFill>
              </a:rPr>
              <a:t>…)</a:t>
            </a: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35A227-8E03-4428-A0DE-9F92E24762E1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  <p:transition advClick="0">
    <p:split dir="in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685800" y="1676400"/>
          <a:ext cx="7772400" cy="4267200"/>
        </p:xfrm>
        <a:graphic>
          <a:graphicData uri="http://schemas.openxmlformats.org/drawingml/2006/table">
            <a:tbl>
              <a:tblPr/>
              <a:tblGrid>
                <a:gridCol w="609600"/>
                <a:gridCol w="3352800"/>
                <a:gridCol w="609600"/>
                <a:gridCol w="3200400"/>
              </a:tblGrid>
              <a:tr h="19352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err="1">
                          <a:solidFill>
                            <a:srgbClr val="FF0066"/>
                          </a:solidFill>
                          <a:latin typeface="Arial"/>
                        </a:rPr>
                        <a:t>S.No</a:t>
                      </a:r>
                      <a:endParaRPr lang="en-US" sz="2000" b="1" i="0" u="none" strike="noStrike" dirty="0">
                        <a:solidFill>
                          <a:srgbClr val="FF0066"/>
                        </a:solidFill>
                        <a:latin typeface="Arial"/>
                      </a:endParaRPr>
                    </a:p>
                  </a:txBody>
                  <a:tcPr marL="7221" marR="7221" marT="7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FF0066"/>
                          </a:solidFill>
                          <a:latin typeface="Arial"/>
                        </a:rPr>
                        <a:t>Name of the Magazine</a:t>
                      </a:r>
                    </a:p>
                  </a:txBody>
                  <a:tcPr marL="7221" marR="7221" marT="7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err="1">
                          <a:solidFill>
                            <a:srgbClr val="FF0066"/>
                          </a:solidFill>
                          <a:latin typeface="Arial"/>
                        </a:rPr>
                        <a:t>S.No</a:t>
                      </a:r>
                      <a:endParaRPr lang="en-US" sz="2000" b="1" i="0" u="none" strike="noStrike" dirty="0">
                        <a:solidFill>
                          <a:srgbClr val="FF0066"/>
                        </a:solidFill>
                        <a:latin typeface="Arial"/>
                      </a:endParaRPr>
                    </a:p>
                  </a:txBody>
                  <a:tcPr marL="7221" marR="7221" marT="7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FF0066"/>
                          </a:solidFill>
                          <a:latin typeface="Arial"/>
                        </a:rPr>
                        <a:t>Name of the Magazine</a:t>
                      </a:r>
                    </a:p>
                  </a:txBody>
                  <a:tcPr marL="7221" marR="7221" marT="7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52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FF"/>
                          </a:solidFill>
                          <a:latin typeface="Arial"/>
                        </a:rPr>
                        <a:t>21</a:t>
                      </a:r>
                    </a:p>
                  </a:txBody>
                  <a:tcPr marL="7221" marR="7221" marT="7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0000FF"/>
                          </a:solidFill>
                          <a:latin typeface="Arial"/>
                        </a:rPr>
                        <a:t>Digit</a:t>
                      </a:r>
                      <a:endParaRPr lang="en-US" sz="2000" b="1" i="0" u="none" strike="noStrike" dirty="0">
                        <a:solidFill>
                          <a:srgbClr val="0000FF"/>
                        </a:solidFill>
                        <a:latin typeface="Arial"/>
                      </a:endParaRPr>
                    </a:p>
                  </a:txBody>
                  <a:tcPr marL="7221" marR="7221" marT="7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9933FF"/>
                          </a:solidFill>
                          <a:latin typeface="Arial"/>
                        </a:rPr>
                        <a:t>31</a:t>
                      </a:r>
                    </a:p>
                  </a:txBody>
                  <a:tcPr marL="7221" marR="7221" marT="7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9933FF"/>
                          </a:solidFill>
                          <a:latin typeface="Arial"/>
                        </a:rPr>
                        <a:t>Business for all</a:t>
                      </a:r>
                    </a:p>
                  </a:txBody>
                  <a:tcPr marL="7221" marR="7221" marT="7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93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CC00FF"/>
                          </a:solidFill>
                          <a:latin typeface="Arial"/>
                        </a:rPr>
                        <a:t>22</a:t>
                      </a:r>
                    </a:p>
                  </a:txBody>
                  <a:tcPr marL="7221" marR="7221" marT="7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err="1">
                          <a:solidFill>
                            <a:srgbClr val="CC00FF"/>
                          </a:solidFill>
                          <a:latin typeface="Arial"/>
                        </a:rPr>
                        <a:t>Mahendra's</a:t>
                      </a:r>
                      <a:r>
                        <a:rPr lang="en-US" sz="2000" b="1" i="0" u="none" strike="noStrike" dirty="0">
                          <a:solidFill>
                            <a:srgbClr val="CC00FF"/>
                          </a:solidFill>
                          <a:latin typeface="Arial"/>
                        </a:rPr>
                        <a:t> in Current Affairs</a:t>
                      </a:r>
                    </a:p>
                  </a:txBody>
                  <a:tcPr marL="7221" marR="7221" marT="7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FF0066"/>
                          </a:solidFill>
                          <a:latin typeface="Arial"/>
                        </a:rPr>
                        <a:t>32</a:t>
                      </a:r>
                    </a:p>
                  </a:txBody>
                  <a:tcPr marL="7221" marR="7221" marT="7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err="1">
                          <a:solidFill>
                            <a:srgbClr val="FF0066"/>
                          </a:solidFill>
                          <a:latin typeface="Arial"/>
                        </a:rPr>
                        <a:t>Pratiyogita</a:t>
                      </a:r>
                      <a:r>
                        <a:rPr lang="en-US" sz="2000" b="1" i="0" u="none" strike="noStrike" dirty="0">
                          <a:solidFill>
                            <a:srgbClr val="FF0066"/>
                          </a:solidFill>
                          <a:latin typeface="Arial"/>
                        </a:rPr>
                        <a:t> </a:t>
                      </a:r>
                      <a:r>
                        <a:rPr lang="en-US" sz="2000" b="1" i="0" u="none" strike="noStrike" dirty="0" err="1">
                          <a:solidFill>
                            <a:srgbClr val="FF0066"/>
                          </a:solidFill>
                          <a:latin typeface="Arial"/>
                        </a:rPr>
                        <a:t>Darpan</a:t>
                      </a:r>
                      <a:endParaRPr lang="en-US" sz="2000" b="1" i="0" u="none" strike="noStrike" dirty="0">
                        <a:solidFill>
                          <a:srgbClr val="FF0066"/>
                        </a:solidFill>
                        <a:latin typeface="Arial"/>
                      </a:endParaRPr>
                    </a:p>
                  </a:txBody>
                  <a:tcPr marL="7221" marR="7221" marT="7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93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latin typeface="Arial"/>
                        </a:rPr>
                        <a:t>23</a:t>
                      </a:r>
                    </a:p>
                  </a:txBody>
                  <a:tcPr marL="7221" marR="7221" marT="7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err="1">
                          <a:solidFill>
                            <a:srgbClr val="C00000"/>
                          </a:solidFill>
                          <a:latin typeface="Arial"/>
                        </a:rPr>
                        <a:t>Udyogasopanam</a:t>
                      </a:r>
                      <a:endParaRPr lang="en-US" sz="2000" b="1" i="0" u="none" strike="noStrike" dirty="0">
                        <a:solidFill>
                          <a:srgbClr val="C00000"/>
                        </a:solidFill>
                        <a:latin typeface="Arial"/>
                      </a:endParaRPr>
                    </a:p>
                  </a:txBody>
                  <a:tcPr marL="7221" marR="7221" marT="7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FF"/>
                          </a:solidFill>
                          <a:latin typeface="Arial"/>
                        </a:rPr>
                        <a:t>33</a:t>
                      </a:r>
                    </a:p>
                  </a:txBody>
                  <a:tcPr marL="7221" marR="7221" marT="7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err="1">
                          <a:solidFill>
                            <a:srgbClr val="0000FF"/>
                          </a:solidFill>
                          <a:latin typeface="Arial"/>
                        </a:rPr>
                        <a:t>Pratiyogita</a:t>
                      </a:r>
                      <a:r>
                        <a:rPr lang="en-US" sz="2000" b="1" i="0" u="none" strike="noStrike" dirty="0">
                          <a:solidFill>
                            <a:srgbClr val="0000FF"/>
                          </a:solidFill>
                          <a:latin typeface="Arial"/>
                        </a:rPr>
                        <a:t> </a:t>
                      </a:r>
                      <a:r>
                        <a:rPr lang="en-US" sz="2000" b="1" i="0" u="none" strike="noStrike" dirty="0" err="1">
                          <a:solidFill>
                            <a:srgbClr val="0000FF"/>
                          </a:solidFill>
                          <a:latin typeface="Arial"/>
                        </a:rPr>
                        <a:t>Kiran</a:t>
                      </a:r>
                      <a:endParaRPr lang="en-US" sz="2000" b="1" i="0" u="none" strike="noStrike" dirty="0">
                        <a:solidFill>
                          <a:srgbClr val="0000FF"/>
                        </a:solidFill>
                        <a:latin typeface="Arial"/>
                      </a:endParaRPr>
                    </a:p>
                  </a:txBody>
                  <a:tcPr marL="7221" marR="7221" marT="7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2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9933FF"/>
                          </a:solidFill>
                          <a:latin typeface="Arial"/>
                        </a:rPr>
                        <a:t>24</a:t>
                      </a:r>
                    </a:p>
                  </a:txBody>
                  <a:tcPr marL="7221" marR="7221" marT="7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9933FF"/>
                          </a:solidFill>
                          <a:latin typeface="Arial"/>
                        </a:rPr>
                        <a:t>Careers 360</a:t>
                      </a:r>
                    </a:p>
                  </a:txBody>
                  <a:tcPr marL="7221" marR="7221" marT="7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34</a:t>
                      </a:r>
                    </a:p>
                  </a:txBody>
                  <a:tcPr marL="7221" marR="7221" marT="7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Shine India</a:t>
                      </a:r>
                    </a:p>
                  </a:txBody>
                  <a:tcPr marL="7221" marR="7221" marT="7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51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FF"/>
                          </a:solidFill>
                          <a:latin typeface="Arial"/>
                        </a:rPr>
                        <a:t>25</a:t>
                      </a:r>
                    </a:p>
                  </a:txBody>
                  <a:tcPr marL="7221" marR="7221" marT="7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FF"/>
                          </a:solidFill>
                          <a:latin typeface="Arial"/>
                        </a:rPr>
                        <a:t>Out Look Business</a:t>
                      </a:r>
                    </a:p>
                  </a:txBody>
                  <a:tcPr marL="7221" marR="7221" marT="7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CC00FF"/>
                          </a:solidFill>
                          <a:latin typeface="Arial"/>
                        </a:rPr>
                        <a:t>35</a:t>
                      </a:r>
                    </a:p>
                  </a:txBody>
                  <a:tcPr marL="7221" marR="7221" marT="7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CC00FF"/>
                          </a:solidFill>
                          <a:latin typeface="Arial"/>
                        </a:rPr>
                        <a:t>Out Look Turning Points</a:t>
                      </a:r>
                    </a:p>
                  </a:txBody>
                  <a:tcPr marL="7221" marR="7221" marT="7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65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FF0066"/>
                          </a:solidFill>
                          <a:latin typeface="Arial"/>
                        </a:rPr>
                        <a:t>26</a:t>
                      </a:r>
                    </a:p>
                  </a:txBody>
                  <a:tcPr marL="7221" marR="7221" marT="7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FF0066"/>
                          </a:solidFill>
                          <a:latin typeface="Arial"/>
                        </a:rPr>
                        <a:t>Electronics for you</a:t>
                      </a:r>
                      <a:endParaRPr lang="en-US" sz="2000" b="1" i="0" u="none" strike="noStrike" dirty="0">
                        <a:solidFill>
                          <a:srgbClr val="FF0066"/>
                        </a:solidFill>
                        <a:latin typeface="Arial"/>
                      </a:endParaRPr>
                    </a:p>
                  </a:txBody>
                  <a:tcPr marL="7221" marR="7221" marT="7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FF"/>
                          </a:solidFill>
                          <a:latin typeface="Arial"/>
                        </a:rPr>
                        <a:t>36</a:t>
                      </a:r>
                    </a:p>
                  </a:txBody>
                  <a:tcPr marL="7221" marR="7221" marT="7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0000FF"/>
                          </a:solidFill>
                          <a:latin typeface="Arial"/>
                        </a:rPr>
                        <a:t>Business Today</a:t>
                      </a:r>
                      <a:endParaRPr lang="en-US" sz="2000" b="1" i="0" u="none" strike="noStrike" dirty="0">
                        <a:solidFill>
                          <a:srgbClr val="0000FF"/>
                        </a:solidFill>
                        <a:latin typeface="Arial"/>
                      </a:endParaRPr>
                    </a:p>
                  </a:txBody>
                  <a:tcPr marL="7221" marR="7221" marT="7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latin typeface="Arial"/>
                        </a:rPr>
                        <a:t>27</a:t>
                      </a:r>
                    </a:p>
                  </a:txBody>
                  <a:tcPr marL="7221" marR="7221" marT="7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err="1" smtClean="0">
                          <a:solidFill>
                            <a:srgbClr val="C00000"/>
                          </a:solidFill>
                          <a:latin typeface="Arial"/>
                        </a:rPr>
                        <a:t>Civil’s</a:t>
                      </a:r>
                      <a:r>
                        <a:rPr lang="en-US" sz="2000" b="1" i="0" u="none" strike="noStrike" dirty="0" smtClean="0">
                          <a:solidFill>
                            <a:srgbClr val="C00000"/>
                          </a:solidFill>
                          <a:latin typeface="Arial"/>
                        </a:rPr>
                        <a:t> Chronicle </a:t>
                      </a:r>
                      <a:endParaRPr lang="en-US" sz="2000" b="1" i="0" u="none" strike="noStrike" dirty="0">
                        <a:solidFill>
                          <a:srgbClr val="C00000"/>
                        </a:solidFill>
                        <a:latin typeface="Arial"/>
                      </a:endParaRPr>
                    </a:p>
                  </a:txBody>
                  <a:tcPr marL="7221" marR="7221" marT="7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37</a:t>
                      </a:r>
                    </a:p>
                  </a:txBody>
                  <a:tcPr marL="7221" marR="7221" marT="7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002060"/>
                          </a:solidFill>
                          <a:latin typeface="Arial"/>
                        </a:rPr>
                        <a:t>Science </a:t>
                      </a:r>
                      <a:r>
                        <a:rPr lang="en-US" sz="2000" b="1" i="0" u="none" strike="noStrike" dirty="0" err="1" smtClean="0">
                          <a:solidFill>
                            <a:srgbClr val="002060"/>
                          </a:solidFill>
                          <a:latin typeface="Arial"/>
                        </a:rPr>
                        <a:t>Refesher</a:t>
                      </a:r>
                      <a:endParaRPr lang="en-US" sz="2000" b="1" i="0" u="none" strike="noStrike" dirty="0">
                        <a:solidFill>
                          <a:srgbClr val="002060"/>
                        </a:solidFill>
                        <a:latin typeface="Arial"/>
                      </a:endParaRPr>
                    </a:p>
                  </a:txBody>
                  <a:tcPr marL="7221" marR="7221" marT="7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FF"/>
                          </a:solidFill>
                          <a:latin typeface="Arial"/>
                        </a:rPr>
                        <a:t>28</a:t>
                      </a:r>
                    </a:p>
                  </a:txBody>
                  <a:tcPr marL="7221" marR="7221" marT="7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0000FF"/>
                          </a:solidFill>
                          <a:latin typeface="Arial"/>
                        </a:rPr>
                        <a:t>Science </a:t>
                      </a:r>
                      <a:r>
                        <a:rPr lang="en-US" sz="2000" b="1" i="0" u="none" strike="noStrike" dirty="0" err="1" smtClean="0">
                          <a:solidFill>
                            <a:srgbClr val="0000FF"/>
                          </a:solidFill>
                          <a:latin typeface="Arial"/>
                        </a:rPr>
                        <a:t>Repoter</a:t>
                      </a:r>
                      <a:endParaRPr lang="en-US" sz="2000" b="1" i="0" u="none" strike="noStrike" dirty="0">
                        <a:solidFill>
                          <a:srgbClr val="0000FF"/>
                        </a:solidFill>
                        <a:latin typeface="Arial"/>
                      </a:endParaRPr>
                    </a:p>
                  </a:txBody>
                  <a:tcPr marL="7221" marR="7221" marT="7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CC00FF"/>
                          </a:solidFill>
                          <a:latin typeface="Arial"/>
                        </a:rPr>
                        <a:t>38</a:t>
                      </a:r>
                    </a:p>
                  </a:txBody>
                  <a:tcPr marL="7221" marR="7221" marT="7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CC00FF"/>
                          </a:solidFill>
                          <a:latin typeface="Arial"/>
                        </a:rPr>
                        <a:t>IETE Newsletter</a:t>
                      </a:r>
                    </a:p>
                  </a:txBody>
                  <a:tcPr marL="7221" marR="7221" marT="7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latin typeface="Arial"/>
                        </a:rPr>
                        <a:t>29</a:t>
                      </a:r>
                    </a:p>
                  </a:txBody>
                  <a:tcPr marL="7221" marR="7221" marT="7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latin typeface="Arial"/>
                        </a:rPr>
                        <a:t>Out Look Money</a:t>
                      </a:r>
                    </a:p>
                  </a:txBody>
                  <a:tcPr marL="7221" marR="7221" marT="7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FF"/>
                          </a:solidFill>
                          <a:latin typeface="Arial"/>
                        </a:rPr>
                        <a:t>39</a:t>
                      </a:r>
                    </a:p>
                  </a:txBody>
                  <a:tcPr marL="7221" marR="7221" marT="7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err="1">
                          <a:solidFill>
                            <a:srgbClr val="0000FF"/>
                          </a:solidFill>
                          <a:latin typeface="Arial"/>
                        </a:rPr>
                        <a:t>Sandeepani</a:t>
                      </a:r>
                      <a:endParaRPr lang="en-US" sz="2000" b="1" i="0" u="none" strike="noStrike" dirty="0">
                        <a:solidFill>
                          <a:srgbClr val="0000FF"/>
                        </a:solidFill>
                        <a:latin typeface="Arial"/>
                      </a:endParaRPr>
                    </a:p>
                  </a:txBody>
                  <a:tcPr marL="7221" marR="7221" marT="7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FF"/>
                          </a:solidFill>
                          <a:latin typeface="Arial"/>
                        </a:rPr>
                        <a:t>30</a:t>
                      </a:r>
                    </a:p>
                  </a:txBody>
                  <a:tcPr marL="7221" marR="7221" marT="7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FF"/>
                          </a:solidFill>
                          <a:latin typeface="Arial"/>
                        </a:rPr>
                        <a:t>The IT COM Week</a:t>
                      </a:r>
                    </a:p>
                  </a:txBody>
                  <a:tcPr marL="7221" marR="7221" marT="7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40</a:t>
                      </a:r>
                    </a:p>
                  </a:txBody>
                  <a:tcPr marL="7221" marR="7221" marT="7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Corporate Citizen</a:t>
                      </a:r>
                    </a:p>
                  </a:txBody>
                  <a:tcPr marL="7221" marR="7221" marT="7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7410" name="WordArt 17"/>
          <p:cNvSpPr>
            <a:spLocks noChangeArrowheads="1" noChangeShapeType="1" noTextEdit="1"/>
          </p:cNvSpPr>
          <p:nvPr/>
        </p:nvSpPr>
        <p:spPr bwMode="auto">
          <a:xfrm>
            <a:off x="5105400" y="381000"/>
            <a:ext cx="3200400" cy="600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Central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35A227-8E03-4428-A0DE-9F92E24762E1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  <p:transition advClick="0">
    <p:split dir="in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81000" y="1371600"/>
            <a:ext cx="8305800" cy="4953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 b="1" dirty="0" smtClean="0">
              <a:solidFill>
                <a:srgbClr val="CC00FF"/>
              </a:solidFill>
            </a:endParaRPr>
          </a:p>
          <a:p>
            <a:pPr algn="ctr"/>
            <a:endParaRPr lang="en-US" sz="100" b="1" dirty="0" smtClean="0">
              <a:solidFill>
                <a:srgbClr val="CC00FF"/>
              </a:solidFill>
            </a:endParaRPr>
          </a:p>
          <a:p>
            <a:pPr algn="ctr"/>
            <a:endParaRPr lang="en-US" sz="100" b="1" dirty="0" smtClean="0">
              <a:solidFill>
                <a:srgbClr val="CC00FF"/>
              </a:solidFill>
            </a:endParaRPr>
          </a:p>
          <a:p>
            <a:pPr algn="ctr"/>
            <a:endParaRPr lang="en-US" sz="100" b="1" dirty="0" smtClean="0">
              <a:solidFill>
                <a:srgbClr val="CC00FF"/>
              </a:solidFill>
            </a:endParaRPr>
          </a:p>
          <a:p>
            <a:pPr algn="ctr"/>
            <a:endParaRPr lang="en-US" sz="100" b="1" dirty="0" smtClean="0">
              <a:solidFill>
                <a:srgbClr val="CC00FF"/>
              </a:solidFill>
            </a:endParaRPr>
          </a:p>
          <a:p>
            <a:pPr algn="ctr"/>
            <a:endParaRPr lang="en-US" sz="100" b="1" dirty="0" smtClean="0">
              <a:solidFill>
                <a:srgbClr val="CC00FF"/>
              </a:solidFill>
            </a:endParaRPr>
          </a:p>
          <a:p>
            <a:pPr algn="ctr"/>
            <a:endParaRPr lang="en-US" sz="100" b="1" dirty="0" smtClean="0">
              <a:solidFill>
                <a:srgbClr val="CC00FF"/>
              </a:solidFill>
            </a:endParaRPr>
          </a:p>
          <a:p>
            <a:pPr algn="ctr"/>
            <a:endParaRPr lang="en-US" sz="100" b="1" dirty="0" smtClean="0">
              <a:solidFill>
                <a:srgbClr val="CC00FF"/>
              </a:solidFill>
            </a:endParaRPr>
          </a:p>
          <a:p>
            <a:pPr algn="ctr"/>
            <a:endParaRPr lang="en-US" sz="100" b="1" dirty="0" smtClean="0">
              <a:solidFill>
                <a:srgbClr val="CC00FF"/>
              </a:solidFill>
            </a:endParaRPr>
          </a:p>
          <a:p>
            <a:pPr algn="ctr"/>
            <a:endParaRPr lang="en-US" sz="100" b="1" dirty="0" smtClean="0">
              <a:solidFill>
                <a:srgbClr val="CC00FF"/>
              </a:solidFill>
            </a:endParaRPr>
          </a:p>
          <a:p>
            <a:pPr algn="ctr"/>
            <a:endParaRPr lang="en-US" sz="100" b="1" dirty="0" smtClean="0">
              <a:solidFill>
                <a:srgbClr val="CC00FF"/>
              </a:solidFill>
            </a:endParaRPr>
          </a:p>
          <a:p>
            <a:pPr algn="ctr"/>
            <a:endParaRPr lang="en-US" sz="100" b="1" dirty="0" smtClean="0">
              <a:solidFill>
                <a:srgbClr val="CC00FF"/>
              </a:solidFill>
            </a:endParaRPr>
          </a:p>
          <a:p>
            <a:pPr algn="ctr"/>
            <a:endParaRPr lang="en-US" sz="100" b="1" dirty="0" smtClean="0">
              <a:solidFill>
                <a:srgbClr val="CC00FF"/>
              </a:solidFill>
            </a:endParaRPr>
          </a:p>
          <a:p>
            <a:pPr algn="ctr"/>
            <a:endParaRPr lang="en-US" sz="100" b="1" dirty="0" smtClean="0">
              <a:solidFill>
                <a:srgbClr val="CC00FF"/>
              </a:solidFill>
            </a:endParaRPr>
          </a:p>
          <a:p>
            <a:pPr algn="ctr"/>
            <a:endParaRPr lang="en-US" sz="100" b="1" dirty="0" smtClean="0">
              <a:solidFill>
                <a:srgbClr val="CC00FF"/>
              </a:solidFill>
            </a:endParaRPr>
          </a:p>
          <a:p>
            <a:pPr algn="ctr"/>
            <a:endParaRPr lang="en-US" sz="100" b="1" dirty="0" smtClean="0">
              <a:solidFill>
                <a:srgbClr val="CC00FF"/>
              </a:solidFill>
            </a:endParaRPr>
          </a:p>
          <a:p>
            <a:pPr algn="ctr"/>
            <a:endParaRPr lang="en-US" sz="100" b="1" dirty="0" smtClean="0">
              <a:solidFill>
                <a:srgbClr val="CC00FF"/>
              </a:solidFill>
            </a:endParaRPr>
          </a:p>
          <a:p>
            <a:pPr algn="ctr"/>
            <a:r>
              <a:rPr lang="en-US" sz="4000" b="1" dirty="0" smtClean="0">
                <a:solidFill>
                  <a:srgbClr val="CC00FF"/>
                </a:solidFill>
              </a:rPr>
              <a:t>Newspapers</a:t>
            </a:r>
          </a:p>
          <a:p>
            <a:pPr algn="ctr"/>
            <a:r>
              <a:rPr lang="en-US" sz="2000" b="1" dirty="0" smtClean="0">
                <a:solidFill>
                  <a:srgbClr val="CC00FF"/>
                </a:solidFill>
              </a:rPr>
              <a:t>Telugu &amp; English </a:t>
            </a:r>
          </a:p>
          <a:p>
            <a:pPr algn="ctr"/>
            <a:endParaRPr lang="en-US" sz="4000" b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ctr"/>
            <a:endParaRPr lang="en-US" sz="4000" b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ctr"/>
            <a:endParaRPr lang="en-US" sz="4000" b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ctr"/>
            <a:endParaRPr lang="en-US" sz="4000" b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ctr"/>
            <a:endParaRPr lang="en-US" sz="4000" b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ctr"/>
            <a:endParaRPr lang="en-US" sz="4000" b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ctr"/>
            <a:endParaRPr lang="en-US" sz="4000" b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ctr"/>
            <a:endParaRPr lang="en-US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6" name="Picture 2" descr="C:\Users\Library\Desktop\Journals photos\WhatsApp Image 2018-07-20 at 2.56.22 PM (2)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2286000"/>
            <a:ext cx="7315200" cy="3657600"/>
          </a:xfrm>
          <a:prstGeom prst="rect">
            <a:avLst/>
          </a:prstGeom>
          <a:noFill/>
        </p:spPr>
      </p:pic>
      <p:sp>
        <p:nvSpPr>
          <p:cNvPr id="4" name="WordArt 17"/>
          <p:cNvSpPr>
            <a:spLocks noChangeArrowheads="1" noChangeShapeType="1" noTextEdit="1"/>
          </p:cNvSpPr>
          <p:nvPr/>
        </p:nvSpPr>
        <p:spPr bwMode="auto">
          <a:xfrm>
            <a:off x="5029200" y="381000"/>
            <a:ext cx="3200400" cy="600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Central Library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35A227-8E03-4428-A0DE-9F92E24762E1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  <p:transition advClick="0">
    <p:split dir="in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762000" y="1828800"/>
          <a:ext cx="7620000" cy="3693795"/>
        </p:xfrm>
        <a:graphic>
          <a:graphicData uri="http://schemas.openxmlformats.org/drawingml/2006/table">
            <a:tbl>
              <a:tblPr/>
              <a:tblGrid>
                <a:gridCol w="533400"/>
                <a:gridCol w="1524000"/>
                <a:gridCol w="3581400"/>
                <a:gridCol w="1981200"/>
              </a:tblGrid>
              <a:tr h="228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err="1">
                          <a:solidFill>
                            <a:srgbClr val="C00000"/>
                          </a:solidFill>
                          <a:latin typeface="Calibri"/>
                        </a:rPr>
                        <a:t>S.No</a:t>
                      </a:r>
                      <a:endParaRPr lang="en-US" sz="1800" b="1" i="0" u="none" strike="noStrike" dirty="0">
                        <a:solidFill>
                          <a:srgbClr val="C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C00000"/>
                          </a:solidFill>
                          <a:latin typeface="Calibri"/>
                        </a:rPr>
                        <a:t>Newspaper</a:t>
                      </a:r>
                      <a:endParaRPr lang="en-US" sz="1800" b="1" i="0" u="none" strike="noStrike" dirty="0">
                        <a:solidFill>
                          <a:srgbClr val="C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C00000"/>
                          </a:solidFill>
                          <a:latin typeface="Calibri"/>
                        </a:rPr>
                        <a:t>Special Edition / Editorial Item</a:t>
                      </a:r>
                      <a:endParaRPr lang="en-US" sz="1800" b="1" i="0" u="none" strike="noStrike" dirty="0">
                        <a:solidFill>
                          <a:srgbClr val="C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C00000"/>
                          </a:solidFill>
                          <a:latin typeface="Calibri"/>
                        </a:rPr>
                        <a:t>Day</a:t>
                      </a:r>
                      <a:endParaRPr lang="en-US" sz="1800" b="1" i="0" u="none" strike="noStrike" dirty="0">
                        <a:solidFill>
                          <a:srgbClr val="C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2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CC00FF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FF"/>
                          </a:solidFill>
                          <a:latin typeface="Calibri"/>
                        </a:rPr>
                        <a:t>The Hindu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FF0066"/>
                          </a:solidFill>
                          <a:latin typeface="Calibri"/>
                        </a:rPr>
                        <a:t>Education</a:t>
                      </a:r>
                      <a:r>
                        <a:rPr lang="en-US" sz="2000" b="1" i="0" u="none" strike="noStrike" baseline="0" dirty="0" smtClean="0">
                          <a:solidFill>
                            <a:srgbClr val="FF0066"/>
                          </a:solidFill>
                          <a:latin typeface="Calibri"/>
                        </a:rPr>
                        <a:t> Plus, Opportunities, Science &amp; Technology</a:t>
                      </a:r>
                      <a:endParaRPr lang="en-US" sz="2000" b="1" i="0" u="none" strike="noStrike" dirty="0">
                        <a:solidFill>
                          <a:srgbClr val="FF0066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CC00FF"/>
                          </a:solidFill>
                          <a:latin typeface="Calibri"/>
                        </a:rPr>
                        <a:t>Mon, Wed &amp; Thu</a:t>
                      </a:r>
                      <a:endParaRPr lang="en-US" sz="2000" b="1" i="0" u="none" strike="noStrike" dirty="0">
                        <a:solidFill>
                          <a:srgbClr val="CC00F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2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CC00FF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FF"/>
                          </a:solidFill>
                          <a:latin typeface="Calibri"/>
                        </a:rPr>
                        <a:t>Times of India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FF0066"/>
                          </a:solidFill>
                          <a:latin typeface="Calibri"/>
                        </a:rPr>
                        <a:t>Education Times, Ascent</a:t>
                      </a:r>
                      <a:endParaRPr lang="en-US" sz="2000" b="1" i="0" u="none" strike="noStrike" dirty="0">
                        <a:solidFill>
                          <a:srgbClr val="FF0066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CC00FF"/>
                          </a:solidFill>
                          <a:latin typeface="Calibri"/>
                        </a:rPr>
                        <a:t>Mon, Wed</a:t>
                      </a:r>
                      <a:endParaRPr lang="en-US" sz="2000" b="1" i="0" u="none" strike="noStrike" dirty="0">
                        <a:solidFill>
                          <a:srgbClr val="CC00F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2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CC00FF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FF"/>
                          </a:solidFill>
                          <a:latin typeface="Calibri"/>
                        </a:rPr>
                        <a:t>Indian Express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FF0066"/>
                          </a:solidFill>
                          <a:latin typeface="Calibri"/>
                        </a:rPr>
                        <a:t>The Indian</a:t>
                      </a:r>
                      <a:r>
                        <a:rPr lang="en-US" sz="2000" b="1" i="0" u="none" strike="noStrike" baseline="0" dirty="0" smtClean="0">
                          <a:solidFill>
                            <a:srgbClr val="FF0066"/>
                          </a:solidFill>
                          <a:latin typeface="Calibri"/>
                        </a:rPr>
                        <a:t> Express </a:t>
                      </a:r>
                      <a:r>
                        <a:rPr lang="en-US" sz="2000" b="1" i="0" u="none" strike="noStrike" baseline="0" dirty="0" err="1" smtClean="0">
                          <a:solidFill>
                            <a:srgbClr val="FF0066"/>
                          </a:solidFill>
                          <a:latin typeface="Calibri"/>
                        </a:rPr>
                        <a:t>Edex</a:t>
                      </a:r>
                      <a:r>
                        <a:rPr lang="en-US" sz="2000" b="1" i="0" u="none" strike="noStrike" baseline="0" dirty="0" smtClean="0">
                          <a:solidFill>
                            <a:srgbClr val="FF0066"/>
                          </a:solidFill>
                          <a:latin typeface="Calibri"/>
                        </a:rPr>
                        <a:t>, Job opportunities, Magazine </a:t>
                      </a:r>
                      <a:endParaRPr lang="en-US" sz="2000" b="1" i="0" u="none" strike="noStrike" dirty="0">
                        <a:solidFill>
                          <a:srgbClr val="FF0066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CC00FF"/>
                          </a:solidFill>
                          <a:latin typeface="Calibri"/>
                        </a:rPr>
                        <a:t>Mon, Wed, Sun</a:t>
                      </a:r>
                      <a:endParaRPr lang="en-US" sz="2000" b="1" i="0" u="none" strike="noStrike" dirty="0">
                        <a:solidFill>
                          <a:srgbClr val="CC00F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2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CC00FF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FF"/>
                          </a:solidFill>
                          <a:latin typeface="Calibri"/>
                        </a:rPr>
                        <a:t>Deccan Chronicle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FF0066"/>
                          </a:solidFill>
                          <a:latin typeface="Calibri"/>
                        </a:rPr>
                        <a:t>Career</a:t>
                      </a:r>
                      <a:r>
                        <a:rPr lang="en-US" sz="2000" b="1" i="0" u="none" strike="noStrike" baseline="0" dirty="0" smtClean="0">
                          <a:solidFill>
                            <a:srgbClr val="FF0066"/>
                          </a:solidFill>
                          <a:latin typeface="Calibri"/>
                        </a:rPr>
                        <a:t> Chronicle</a:t>
                      </a:r>
                      <a:endParaRPr lang="en-US" sz="2000" b="1" i="0" u="none" strike="noStrike" dirty="0">
                        <a:solidFill>
                          <a:srgbClr val="FF0066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CC00FF"/>
                          </a:solidFill>
                          <a:latin typeface="Calibri"/>
                        </a:rPr>
                        <a:t>Tue, Thu, Sat</a:t>
                      </a:r>
                      <a:endParaRPr lang="en-US" sz="2000" b="1" i="0" u="none" strike="noStrike" dirty="0">
                        <a:solidFill>
                          <a:srgbClr val="CC00F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2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CC00FF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FF"/>
                          </a:solidFill>
                          <a:latin typeface="Calibri"/>
                        </a:rPr>
                        <a:t>Business Line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FF0066"/>
                          </a:solidFill>
                          <a:latin typeface="Calibri"/>
                        </a:rPr>
                        <a:t>E World the New Manager, Life Opinion, Taxation</a:t>
                      </a:r>
                      <a:endParaRPr lang="en-US" sz="2000" b="1" i="0" u="none" strike="noStrike" dirty="0">
                        <a:solidFill>
                          <a:srgbClr val="FF0066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CC00FF"/>
                          </a:solidFill>
                          <a:latin typeface="Calibri"/>
                        </a:rPr>
                        <a:t>Mon, Fri, Sat</a:t>
                      </a:r>
                      <a:endParaRPr lang="en-US" sz="2000" b="1" i="0" u="none" strike="noStrike" dirty="0">
                        <a:solidFill>
                          <a:srgbClr val="CC00F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2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CC00FF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FF"/>
                          </a:solidFill>
                          <a:latin typeface="Calibri"/>
                        </a:rPr>
                        <a:t>The Economic Times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FF0066"/>
                          </a:solidFill>
                          <a:latin typeface="Calibri"/>
                        </a:rPr>
                        <a:t>ET Investors Guide/ ET Wealth, </a:t>
                      </a:r>
                      <a:r>
                        <a:rPr lang="en-US" sz="2000" b="1" i="0" u="none" strike="noStrike" dirty="0" err="1" smtClean="0">
                          <a:solidFill>
                            <a:srgbClr val="FF0066"/>
                          </a:solidFill>
                          <a:latin typeface="Calibri"/>
                        </a:rPr>
                        <a:t>Technolik</a:t>
                      </a:r>
                      <a:endParaRPr lang="en-US" sz="2000" b="1" i="0" u="none" strike="noStrike" dirty="0">
                        <a:solidFill>
                          <a:srgbClr val="FF0066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CC00FF"/>
                          </a:solidFill>
                          <a:latin typeface="Calibri"/>
                        </a:rPr>
                        <a:t>Mon, Tue</a:t>
                      </a:r>
                      <a:endParaRPr lang="en-US" sz="2000" b="1" i="0" u="none" strike="noStrike" dirty="0">
                        <a:solidFill>
                          <a:srgbClr val="CC00F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8412" name="WordArt 17"/>
          <p:cNvSpPr>
            <a:spLocks noChangeArrowheads="1" noChangeShapeType="1" noTextEdit="1"/>
          </p:cNvSpPr>
          <p:nvPr/>
        </p:nvSpPr>
        <p:spPr bwMode="auto">
          <a:xfrm>
            <a:off x="5105400" y="381000"/>
            <a:ext cx="3200400" cy="600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Central Library</a:t>
            </a:r>
          </a:p>
        </p:txBody>
      </p:sp>
      <p:sp>
        <p:nvSpPr>
          <p:cNvPr id="4" name="WordArt 13"/>
          <p:cNvSpPr>
            <a:spLocks noChangeArrowheads="1" noChangeShapeType="1" noTextEdit="1"/>
          </p:cNvSpPr>
          <p:nvPr/>
        </p:nvSpPr>
        <p:spPr bwMode="auto">
          <a:xfrm>
            <a:off x="685800" y="1371600"/>
            <a:ext cx="79248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BD Bockloo"/>
              </a:rPr>
              <a:t>News </a:t>
            </a:r>
            <a:r>
              <a:rPr lang="en-US" sz="32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BD Bockloo"/>
              </a:rPr>
              <a:t>Papers( Information Related to Education)</a:t>
            </a:r>
            <a:endParaRPr lang="en-US" sz="32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BD Bockloo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53200" y="5791200"/>
            <a:ext cx="182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(…</a:t>
            </a:r>
            <a:r>
              <a:rPr lang="en-US" b="1" dirty="0" err="1" smtClean="0">
                <a:solidFill>
                  <a:srgbClr val="0000FF"/>
                </a:solidFill>
              </a:rPr>
              <a:t>Contd</a:t>
            </a:r>
            <a:r>
              <a:rPr lang="en-US" b="1" dirty="0" smtClean="0">
                <a:solidFill>
                  <a:srgbClr val="0000FF"/>
                </a:solidFill>
              </a:rPr>
              <a:t>…)</a:t>
            </a:r>
            <a:endParaRPr lang="en-US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35A227-8E03-4428-A0DE-9F92E24762E1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  <p:transition advClick="0">
    <p:split dir="in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533400" y="1828800"/>
          <a:ext cx="8001000" cy="3848100"/>
        </p:xfrm>
        <a:graphic>
          <a:graphicData uri="http://schemas.openxmlformats.org/drawingml/2006/table">
            <a:tbl>
              <a:tblPr/>
              <a:tblGrid>
                <a:gridCol w="560070"/>
                <a:gridCol w="1760220"/>
                <a:gridCol w="3840480"/>
                <a:gridCol w="1840230"/>
              </a:tblGrid>
              <a:tr h="4572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S.No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FF0000"/>
                          </a:solidFill>
                          <a:latin typeface="Calibri"/>
                        </a:rPr>
                        <a:t>Newspaper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FF0000"/>
                          </a:solidFill>
                          <a:latin typeface="Calibri"/>
                        </a:rPr>
                        <a:t>Special Edition / Editorial Item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FF0000"/>
                          </a:solidFill>
                          <a:latin typeface="Calibri"/>
                        </a:rPr>
                        <a:t>Day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2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CC00FF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err="1">
                          <a:solidFill>
                            <a:srgbClr val="0000FF"/>
                          </a:solidFill>
                          <a:latin typeface="Calibri"/>
                        </a:rPr>
                        <a:t>Eenaadu</a:t>
                      </a:r>
                      <a:endParaRPr lang="en-US" sz="2000" b="1" i="0" u="none" strike="noStrike" dirty="0">
                        <a:solidFill>
                          <a:srgbClr val="0000F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800080"/>
                          </a:solidFill>
                          <a:latin typeface="Calibri"/>
                        </a:rPr>
                        <a:t>Education, Employment, </a:t>
                      </a:r>
                      <a:r>
                        <a:rPr lang="en-US" sz="2000" b="1" i="0" u="none" strike="noStrike" dirty="0" err="1" smtClean="0">
                          <a:solidFill>
                            <a:srgbClr val="800080"/>
                          </a:solidFill>
                          <a:latin typeface="Calibri"/>
                        </a:rPr>
                        <a:t>Sukhibhava</a:t>
                      </a:r>
                      <a:r>
                        <a:rPr lang="en-US" sz="2000" b="1" i="0" u="none" strike="noStrike" dirty="0" smtClean="0">
                          <a:solidFill>
                            <a:srgbClr val="800080"/>
                          </a:solidFill>
                          <a:latin typeface="Calibri"/>
                        </a:rPr>
                        <a:t>, Sports, e-</a:t>
                      </a:r>
                      <a:r>
                        <a:rPr lang="en-US" sz="2000" b="1" i="0" u="none" strike="noStrike" dirty="0" err="1" smtClean="0">
                          <a:solidFill>
                            <a:srgbClr val="800080"/>
                          </a:solidFill>
                          <a:latin typeface="Calibri"/>
                        </a:rPr>
                        <a:t>Naadu</a:t>
                      </a:r>
                      <a:r>
                        <a:rPr lang="en-US" sz="2000" b="1" i="0" u="none" strike="noStrike" dirty="0" smtClean="0">
                          <a:solidFill>
                            <a:srgbClr val="800080"/>
                          </a:solidFill>
                          <a:latin typeface="Calibri"/>
                        </a:rPr>
                        <a:t>/         E-Learning, Career Chronicle,          </a:t>
                      </a:r>
                      <a:r>
                        <a:rPr lang="en-US" sz="2000" b="1" i="0" u="none" strike="noStrike" baseline="0" dirty="0" smtClean="0">
                          <a:solidFill>
                            <a:srgbClr val="800080"/>
                          </a:solidFill>
                          <a:latin typeface="Calibri"/>
                        </a:rPr>
                        <a:t> E-</a:t>
                      </a:r>
                      <a:r>
                        <a:rPr lang="en-US" sz="2000" b="1" i="0" u="none" strike="noStrike" baseline="0" dirty="0" err="1" smtClean="0">
                          <a:solidFill>
                            <a:srgbClr val="800080"/>
                          </a:solidFill>
                          <a:latin typeface="Calibri"/>
                        </a:rPr>
                        <a:t>Learny</a:t>
                      </a:r>
                      <a:r>
                        <a:rPr lang="en-US" sz="2000" b="1" i="0" u="none" strike="noStrike" baseline="0" dirty="0" smtClean="0">
                          <a:solidFill>
                            <a:srgbClr val="800080"/>
                          </a:solidFill>
                          <a:latin typeface="Calibri"/>
                        </a:rPr>
                        <a:t>, Magazine</a:t>
                      </a:r>
                      <a:endParaRPr lang="en-US" sz="2000" b="1" i="0" u="none" strike="noStrike" dirty="0">
                        <a:solidFill>
                          <a:srgbClr val="80008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CC00FF"/>
                          </a:solidFill>
                          <a:latin typeface="Calibri"/>
                        </a:rPr>
                        <a:t>Mon, Tue, Wed, Thu ,Fri,</a:t>
                      </a:r>
                      <a:r>
                        <a:rPr lang="en-US" sz="2000" b="1" i="0" u="none" strike="noStrike" baseline="0" dirty="0" smtClean="0">
                          <a:solidFill>
                            <a:srgbClr val="CC00FF"/>
                          </a:solidFill>
                          <a:latin typeface="Calibri"/>
                        </a:rPr>
                        <a:t> Sat, Sun</a:t>
                      </a:r>
                      <a:endParaRPr lang="en-US" sz="2000" b="1" i="0" u="none" strike="noStrike" dirty="0">
                        <a:solidFill>
                          <a:srgbClr val="CC00F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2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CC00FF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FF"/>
                          </a:solidFill>
                          <a:latin typeface="Calibri"/>
                        </a:rPr>
                        <a:t>Andhra Jyothi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err="1" smtClean="0">
                          <a:solidFill>
                            <a:srgbClr val="800080"/>
                          </a:solidFill>
                          <a:latin typeface="Calibri"/>
                        </a:rPr>
                        <a:t>Dhiksuchi</a:t>
                      </a:r>
                      <a:r>
                        <a:rPr lang="en-US" sz="2000" b="1" i="0" u="none" strike="noStrike" dirty="0" smtClean="0">
                          <a:solidFill>
                            <a:srgbClr val="800080"/>
                          </a:solidFill>
                          <a:latin typeface="Calibri"/>
                        </a:rPr>
                        <a:t>, Doctor, Technology, Tourism, </a:t>
                      </a:r>
                      <a:r>
                        <a:rPr lang="en-US" sz="2000" b="1" i="0" u="none" strike="noStrike" dirty="0" err="1" smtClean="0">
                          <a:solidFill>
                            <a:srgbClr val="800080"/>
                          </a:solidFill>
                          <a:latin typeface="Calibri"/>
                        </a:rPr>
                        <a:t>Nivedana</a:t>
                      </a:r>
                      <a:r>
                        <a:rPr lang="en-US" sz="2000" b="1" i="0" u="none" strike="noStrike" dirty="0" smtClean="0">
                          <a:solidFill>
                            <a:srgbClr val="800080"/>
                          </a:solidFill>
                          <a:latin typeface="Calibri"/>
                        </a:rPr>
                        <a:t>, Job Corner, Young</a:t>
                      </a:r>
                      <a:endParaRPr lang="en-US" sz="2000" b="1" i="0" u="none" strike="noStrike" dirty="0">
                        <a:solidFill>
                          <a:srgbClr val="80008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CC00FF"/>
                          </a:solidFill>
                          <a:latin typeface="Calibri"/>
                        </a:rPr>
                        <a:t>Mon, Tue, Wed, Thu, Fri, Sat, Sun</a:t>
                      </a:r>
                      <a:endParaRPr lang="en-US" sz="2000" b="1" i="0" u="none" strike="noStrike" dirty="0">
                        <a:solidFill>
                          <a:srgbClr val="CC00F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2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CC00FF"/>
                          </a:solidFill>
                          <a:latin typeface="Calibri"/>
                        </a:rPr>
                        <a:t>9</a:t>
                      </a:r>
                      <a:endParaRPr lang="en-US" sz="2000" b="1" i="0" u="none" strike="noStrike" dirty="0">
                        <a:solidFill>
                          <a:srgbClr val="CC00F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FF"/>
                          </a:solidFill>
                          <a:latin typeface="Calibri"/>
                        </a:rPr>
                        <a:t>Andhra Prabha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err="1" smtClean="0">
                          <a:solidFill>
                            <a:srgbClr val="800080"/>
                          </a:solidFill>
                          <a:latin typeface="Calibri"/>
                        </a:rPr>
                        <a:t>Vidya</a:t>
                      </a:r>
                      <a:r>
                        <a:rPr lang="en-US" sz="2000" b="1" i="0" u="none" strike="noStrike" dirty="0" smtClean="0">
                          <a:solidFill>
                            <a:srgbClr val="800080"/>
                          </a:solidFill>
                          <a:latin typeface="Calibri"/>
                        </a:rPr>
                        <a:t> </a:t>
                      </a:r>
                      <a:r>
                        <a:rPr lang="en-US" sz="2000" b="1" i="0" u="none" strike="noStrike" dirty="0" err="1" smtClean="0">
                          <a:solidFill>
                            <a:srgbClr val="800080"/>
                          </a:solidFill>
                          <a:latin typeface="Calibri"/>
                        </a:rPr>
                        <a:t>Prabha</a:t>
                      </a:r>
                      <a:r>
                        <a:rPr lang="en-US" sz="2000" b="1" i="0" u="none" strike="noStrike" dirty="0" smtClean="0">
                          <a:solidFill>
                            <a:srgbClr val="800080"/>
                          </a:solidFill>
                          <a:latin typeface="Calibri"/>
                        </a:rPr>
                        <a:t>, </a:t>
                      </a:r>
                      <a:r>
                        <a:rPr lang="en-US" sz="2000" b="1" i="0" u="none" strike="noStrike" dirty="0" err="1" smtClean="0">
                          <a:solidFill>
                            <a:srgbClr val="800080"/>
                          </a:solidFill>
                          <a:latin typeface="Calibri"/>
                        </a:rPr>
                        <a:t>Khulasa</a:t>
                      </a:r>
                      <a:r>
                        <a:rPr lang="en-US" sz="2000" b="1" i="0" u="none" strike="noStrike" dirty="0" smtClean="0">
                          <a:solidFill>
                            <a:srgbClr val="800080"/>
                          </a:solidFill>
                          <a:latin typeface="Calibri"/>
                        </a:rPr>
                        <a:t>, </a:t>
                      </a:r>
                      <a:r>
                        <a:rPr lang="en-US" sz="2000" b="1" i="0" u="none" strike="noStrike" dirty="0" err="1" smtClean="0">
                          <a:solidFill>
                            <a:srgbClr val="800080"/>
                          </a:solidFill>
                          <a:latin typeface="Calibri"/>
                        </a:rPr>
                        <a:t>Nayeeka</a:t>
                      </a:r>
                      <a:r>
                        <a:rPr lang="en-US" sz="2000" b="1" i="0" u="none" strike="noStrike" dirty="0" smtClean="0">
                          <a:solidFill>
                            <a:srgbClr val="800080"/>
                          </a:solidFill>
                          <a:latin typeface="Calibri"/>
                        </a:rPr>
                        <a:t>, </a:t>
                      </a:r>
                      <a:r>
                        <a:rPr lang="en-US" sz="2000" b="1" i="0" u="none" strike="noStrike" dirty="0" err="1" smtClean="0">
                          <a:solidFill>
                            <a:srgbClr val="800080"/>
                          </a:solidFill>
                          <a:latin typeface="Calibri"/>
                        </a:rPr>
                        <a:t>Sarigamalu</a:t>
                      </a:r>
                      <a:r>
                        <a:rPr lang="en-US" sz="2000" b="1" i="0" u="none" strike="noStrike" dirty="0" smtClean="0">
                          <a:solidFill>
                            <a:srgbClr val="800080"/>
                          </a:solidFill>
                          <a:latin typeface="Calibri"/>
                        </a:rPr>
                        <a:t>, </a:t>
                      </a:r>
                      <a:r>
                        <a:rPr lang="en-US" sz="2000" b="1" i="0" u="none" strike="noStrike" dirty="0" err="1" smtClean="0">
                          <a:solidFill>
                            <a:srgbClr val="800080"/>
                          </a:solidFill>
                          <a:latin typeface="Calibri"/>
                        </a:rPr>
                        <a:t>Chintana</a:t>
                      </a:r>
                      <a:r>
                        <a:rPr lang="en-US" sz="2000" b="1" i="0" u="none" strike="noStrike" dirty="0" smtClean="0">
                          <a:solidFill>
                            <a:srgbClr val="800080"/>
                          </a:solidFill>
                          <a:latin typeface="Calibri"/>
                        </a:rPr>
                        <a:t>, Magazine</a:t>
                      </a:r>
                      <a:endParaRPr lang="en-US" sz="2000" b="1" i="0" u="none" strike="noStrike" dirty="0">
                        <a:solidFill>
                          <a:srgbClr val="80008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CC00FF"/>
                          </a:solidFill>
                          <a:latin typeface="Calibri"/>
                        </a:rPr>
                        <a:t>Mon, Tue, Wed, Thu, Fri, Sat Sun</a:t>
                      </a:r>
                      <a:endParaRPr lang="en-US" sz="2000" b="1" i="0" u="none" strike="noStrike" dirty="0">
                        <a:solidFill>
                          <a:srgbClr val="CC00F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2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CC00FF"/>
                          </a:solidFill>
                          <a:latin typeface="Calibri"/>
                        </a:rPr>
                        <a:t>10</a:t>
                      </a:r>
                      <a:endParaRPr lang="en-US" sz="2000" b="1" i="0" u="none" strike="noStrike" dirty="0">
                        <a:solidFill>
                          <a:srgbClr val="CC00F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err="1">
                          <a:solidFill>
                            <a:srgbClr val="0000FF"/>
                          </a:solidFill>
                          <a:latin typeface="Calibri"/>
                        </a:rPr>
                        <a:t>Namasthe</a:t>
                      </a:r>
                      <a:r>
                        <a:rPr lang="en-US" sz="2000" b="1" i="0" u="none" strike="noStrike" dirty="0">
                          <a:solidFill>
                            <a:srgbClr val="0000FF"/>
                          </a:solidFill>
                          <a:latin typeface="Calibri"/>
                        </a:rPr>
                        <a:t> </a:t>
                      </a:r>
                      <a:r>
                        <a:rPr lang="en-US" sz="2000" b="1" i="0" u="none" strike="noStrike" dirty="0" err="1">
                          <a:solidFill>
                            <a:srgbClr val="0000FF"/>
                          </a:solidFill>
                          <a:latin typeface="Calibri"/>
                        </a:rPr>
                        <a:t>Telangana</a:t>
                      </a:r>
                      <a:endParaRPr lang="en-US" sz="2000" b="1" i="0" u="none" strike="noStrike" dirty="0">
                        <a:solidFill>
                          <a:srgbClr val="0000F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err="1" smtClean="0">
                          <a:solidFill>
                            <a:srgbClr val="800080"/>
                          </a:solidFill>
                          <a:latin typeface="Calibri"/>
                        </a:rPr>
                        <a:t>Jeevana</a:t>
                      </a:r>
                      <a:r>
                        <a:rPr lang="en-US" sz="2000" b="1" i="0" u="none" strike="noStrike" dirty="0" smtClean="0">
                          <a:solidFill>
                            <a:srgbClr val="800080"/>
                          </a:solidFill>
                          <a:latin typeface="Calibri"/>
                        </a:rPr>
                        <a:t> </a:t>
                      </a:r>
                      <a:r>
                        <a:rPr lang="en-US" sz="2000" b="1" i="0" u="none" strike="noStrike" dirty="0" err="1" smtClean="0">
                          <a:solidFill>
                            <a:srgbClr val="800080"/>
                          </a:solidFill>
                          <a:latin typeface="Calibri"/>
                        </a:rPr>
                        <a:t>Rekha</a:t>
                      </a:r>
                      <a:r>
                        <a:rPr lang="en-US" sz="2000" b="1" i="0" u="none" strike="noStrike" dirty="0" smtClean="0">
                          <a:solidFill>
                            <a:srgbClr val="800080"/>
                          </a:solidFill>
                          <a:latin typeface="Calibri"/>
                        </a:rPr>
                        <a:t>, Notifications, </a:t>
                      </a:r>
                      <a:r>
                        <a:rPr lang="en-US" sz="2000" b="1" i="0" u="none" strike="noStrike" dirty="0" err="1" smtClean="0">
                          <a:solidFill>
                            <a:srgbClr val="800080"/>
                          </a:solidFill>
                          <a:latin typeface="Calibri"/>
                        </a:rPr>
                        <a:t>Nipuna</a:t>
                      </a:r>
                      <a:endParaRPr lang="en-US" sz="2000" b="1" i="0" u="none" strike="noStrike" dirty="0">
                        <a:solidFill>
                          <a:srgbClr val="80008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CC00FF"/>
                          </a:solidFill>
                          <a:latin typeface="Calibri"/>
                        </a:rPr>
                        <a:t>Mon, Tue,</a:t>
                      </a:r>
                      <a:r>
                        <a:rPr lang="en-US" sz="2000" b="1" i="0" u="none" strike="noStrike" baseline="0" dirty="0" smtClean="0">
                          <a:solidFill>
                            <a:srgbClr val="CC00FF"/>
                          </a:solidFill>
                          <a:latin typeface="Calibri"/>
                        </a:rPr>
                        <a:t> Wed, Thu, Fri, Sat, Sun</a:t>
                      </a:r>
                      <a:endParaRPr lang="en-US" sz="2000" b="1" i="0" u="none" strike="noStrike" dirty="0">
                        <a:solidFill>
                          <a:srgbClr val="CC00F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9431" name="WordArt 17"/>
          <p:cNvSpPr>
            <a:spLocks noChangeArrowheads="1" noChangeShapeType="1" noTextEdit="1"/>
          </p:cNvSpPr>
          <p:nvPr/>
        </p:nvSpPr>
        <p:spPr bwMode="auto">
          <a:xfrm>
            <a:off x="5105400" y="381000"/>
            <a:ext cx="3200400" cy="600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Central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35A227-8E03-4428-A0DE-9F92E24762E1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  <p:transition advClick="0">
    <p:split dir="in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WordArt 10"/>
          <p:cNvSpPr>
            <a:spLocks noChangeArrowheads="1" noChangeShapeType="1" noTextEdit="1"/>
          </p:cNvSpPr>
          <p:nvPr/>
        </p:nvSpPr>
        <p:spPr bwMode="auto">
          <a:xfrm>
            <a:off x="5105400" y="381000"/>
            <a:ext cx="32004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Central Library</a:t>
            </a:r>
          </a:p>
        </p:txBody>
      </p:sp>
      <p:sp>
        <p:nvSpPr>
          <p:cNvPr id="3" name="WordArt 4"/>
          <p:cNvSpPr>
            <a:spLocks noChangeArrowheads="1" noChangeShapeType="1" noTextEdit="1"/>
          </p:cNvSpPr>
          <p:nvPr/>
        </p:nvSpPr>
        <p:spPr bwMode="auto">
          <a:xfrm>
            <a:off x="533400" y="1371600"/>
            <a:ext cx="3733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BD Bockloo"/>
              </a:rPr>
              <a:t>Competitive Books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533400" y="2362200"/>
          <a:ext cx="7705550" cy="2819400"/>
        </p:xfrm>
        <a:graphic>
          <a:graphicData uri="http://schemas.openxmlformats.org/drawingml/2006/table">
            <a:tbl>
              <a:tblPr/>
              <a:tblGrid>
                <a:gridCol w="464989"/>
                <a:gridCol w="1440011"/>
                <a:gridCol w="390349"/>
                <a:gridCol w="5410201"/>
              </a:tblGrid>
              <a:tr h="609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C00000"/>
                          </a:solidFill>
                          <a:latin typeface="Calibri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C00000"/>
                          </a:solidFill>
                          <a:latin typeface="Calibri"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C00000"/>
                        </a:solidFill>
                        <a:latin typeface="Calibri"/>
                      </a:endParaRPr>
                    </a:p>
                  </a:txBody>
                  <a:tcPr marL="7056" marR="7056" marT="70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C00000"/>
                          </a:solidFill>
                          <a:latin typeface="Calibri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C00000"/>
                          </a:solidFill>
                          <a:latin typeface="Calibri"/>
                        </a:rPr>
                        <a:t>GRE </a:t>
                      </a:r>
                      <a:endParaRPr lang="en-US" sz="2400" b="1" i="0" u="none" strike="noStrike" dirty="0">
                        <a:solidFill>
                          <a:srgbClr val="C00000"/>
                        </a:solidFill>
                        <a:latin typeface="Calibri"/>
                      </a:endParaRPr>
                    </a:p>
                  </a:txBody>
                  <a:tcPr marL="7056" marR="7056" marT="70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smtClean="0">
                          <a:solidFill>
                            <a:srgbClr val="9933FF"/>
                          </a:solidFill>
                          <a:latin typeface="Calibri"/>
                        </a:rPr>
                        <a:t>6</a:t>
                      </a:r>
                      <a:endParaRPr lang="en-US" sz="2400" b="1" i="0" u="none" strike="noStrike" dirty="0">
                        <a:solidFill>
                          <a:srgbClr val="9933FF"/>
                        </a:solidFill>
                        <a:latin typeface="Calibri"/>
                      </a:endParaRPr>
                    </a:p>
                  </a:txBody>
                  <a:tcPr marL="7056" marR="7056" marT="70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9933FF"/>
                          </a:solidFill>
                          <a:latin typeface="Calibri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9933FF"/>
                          </a:solidFill>
                          <a:latin typeface="Calibri"/>
                        </a:rPr>
                        <a:t>A Modern Approach to Verbal Reasoning</a:t>
                      </a:r>
                      <a:endParaRPr lang="en-US" sz="2400" b="1" i="0" u="none" strike="noStrike" dirty="0">
                        <a:solidFill>
                          <a:srgbClr val="9933FF"/>
                        </a:solidFill>
                        <a:latin typeface="Calibri"/>
                      </a:endParaRPr>
                    </a:p>
                  </a:txBody>
                  <a:tcPr marL="7056" marR="7056" marT="70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CC00FF"/>
                          </a:solidFill>
                          <a:latin typeface="Calibri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CC00FF"/>
                          </a:solidFill>
                          <a:latin typeface="Calibri"/>
                        </a:rPr>
                        <a:t>2</a:t>
                      </a:r>
                      <a:endParaRPr lang="en-US" sz="2400" b="1" i="0" u="none" strike="noStrike" dirty="0">
                        <a:solidFill>
                          <a:srgbClr val="CC00FF"/>
                        </a:solidFill>
                        <a:latin typeface="Calibri"/>
                      </a:endParaRPr>
                    </a:p>
                  </a:txBody>
                  <a:tcPr marL="7056" marR="7056" marT="70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CC00FF"/>
                          </a:solidFill>
                          <a:latin typeface="Calibri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CC00FF"/>
                          </a:solidFill>
                          <a:latin typeface="Calibri"/>
                        </a:rPr>
                        <a:t>TOFEL </a:t>
                      </a:r>
                      <a:endParaRPr lang="en-US" sz="2400" b="1" i="0" u="none" strike="noStrike" dirty="0">
                        <a:solidFill>
                          <a:srgbClr val="CC00FF"/>
                        </a:solidFill>
                        <a:latin typeface="Calibri"/>
                      </a:endParaRPr>
                    </a:p>
                  </a:txBody>
                  <a:tcPr marL="7056" marR="7056" marT="70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smtClean="0">
                          <a:solidFill>
                            <a:srgbClr val="0000FF"/>
                          </a:solidFill>
                          <a:latin typeface="Calibri"/>
                        </a:rPr>
                        <a:t>7</a:t>
                      </a:r>
                      <a:endParaRPr lang="en-US" sz="2400" b="1" i="0" u="none" strike="noStrike" dirty="0">
                        <a:solidFill>
                          <a:srgbClr val="0000FF"/>
                        </a:solidFill>
                        <a:latin typeface="Calibri"/>
                      </a:endParaRPr>
                    </a:p>
                  </a:txBody>
                  <a:tcPr marL="7056" marR="7056" marT="70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FF"/>
                          </a:solidFill>
                          <a:latin typeface="Calibri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0000FF"/>
                          </a:solidFill>
                          <a:latin typeface="Calibri"/>
                        </a:rPr>
                        <a:t>A Modern Approach to Logical reasoning</a:t>
                      </a:r>
                      <a:endParaRPr lang="en-US" sz="2400" b="1" i="0" u="none" strike="noStrike" dirty="0">
                        <a:solidFill>
                          <a:srgbClr val="0000FF"/>
                        </a:solidFill>
                        <a:latin typeface="Calibri"/>
                      </a:endParaRPr>
                    </a:p>
                  </a:txBody>
                  <a:tcPr marL="7056" marR="7056" marT="70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0000"/>
                          </a:solidFill>
                          <a:latin typeface="Calibri"/>
                        </a:rPr>
                        <a:t>3</a:t>
                      </a:r>
                      <a:endParaRPr lang="en-US" sz="2400" b="1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7056" marR="7056" marT="70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0000"/>
                          </a:solidFill>
                          <a:latin typeface="Calibri"/>
                        </a:rPr>
                        <a:t>GMAT</a:t>
                      </a:r>
                      <a:endParaRPr lang="en-US" sz="2400" b="1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7056" marR="7056" marT="70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smtClean="0">
                          <a:solidFill>
                            <a:srgbClr val="C00000"/>
                          </a:solidFill>
                          <a:latin typeface="Calibri"/>
                        </a:rPr>
                        <a:t>8</a:t>
                      </a:r>
                      <a:endParaRPr lang="en-US" sz="2400" b="1" i="0" u="none" strike="noStrike" dirty="0">
                        <a:solidFill>
                          <a:srgbClr val="C00000"/>
                        </a:solidFill>
                        <a:latin typeface="Calibri"/>
                      </a:endParaRPr>
                    </a:p>
                  </a:txBody>
                  <a:tcPr marL="7056" marR="7056" marT="70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C00000"/>
                          </a:solidFill>
                          <a:latin typeface="Calibri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C00000"/>
                          </a:solidFill>
                          <a:latin typeface="Calibri"/>
                        </a:rPr>
                        <a:t>Arithmetic / Logical</a:t>
                      </a:r>
                      <a:r>
                        <a:rPr lang="en-US" sz="2400" b="1" i="0" u="none" strike="noStrike" baseline="0" dirty="0" smtClean="0">
                          <a:solidFill>
                            <a:srgbClr val="C00000"/>
                          </a:solidFill>
                          <a:latin typeface="Calibri"/>
                        </a:rPr>
                        <a:t> Sequence</a:t>
                      </a:r>
                      <a:endParaRPr lang="en-US" sz="2400" b="1" i="0" u="none" strike="noStrike" dirty="0">
                        <a:solidFill>
                          <a:srgbClr val="C00000"/>
                        </a:solidFill>
                        <a:latin typeface="Calibri"/>
                      </a:endParaRPr>
                    </a:p>
                  </a:txBody>
                  <a:tcPr marL="7056" marR="7056" marT="70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FF"/>
                          </a:solidFill>
                          <a:latin typeface="Calibri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0000FF"/>
                          </a:solidFill>
                          <a:latin typeface="Calibri"/>
                        </a:rPr>
                        <a:t>4</a:t>
                      </a:r>
                      <a:endParaRPr lang="en-US" sz="2400" b="1" i="0" u="none" strike="noStrike" dirty="0">
                        <a:solidFill>
                          <a:srgbClr val="0000FF"/>
                        </a:solidFill>
                        <a:latin typeface="Calibri"/>
                      </a:endParaRPr>
                    </a:p>
                  </a:txBody>
                  <a:tcPr marL="7056" marR="7056" marT="70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FF"/>
                          </a:solidFill>
                          <a:latin typeface="Calibri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0000FF"/>
                          </a:solidFill>
                          <a:latin typeface="Calibri"/>
                        </a:rPr>
                        <a:t>CAT</a:t>
                      </a:r>
                      <a:endParaRPr lang="en-US" sz="2400" b="1" i="0" u="none" strike="noStrike" dirty="0">
                        <a:solidFill>
                          <a:srgbClr val="0000FF"/>
                        </a:solidFill>
                        <a:latin typeface="Calibri"/>
                      </a:endParaRPr>
                    </a:p>
                  </a:txBody>
                  <a:tcPr marL="7056" marR="7056" marT="70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smtClean="0">
                          <a:solidFill>
                            <a:srgbClr val="CC00FF"/>
                          </a:solidFill>
                          <a:latin typeface="Calibri"/>
                        </a:rPr>
                        <a:t>9</a:t>
                      </a:r>
                      <a:endParaRPr lang="en-US" sz="2400" b="1" i="0" u="none" strike="noStrike" dirty="0">
                        <a:solidFill>
                          <a:srgbClr val="CC00FF"/>
                        </a:solidFill>
                        <a:latin typeface="Calibri"/>
                      </a:endParaRPr>
                    </a:p>
                  </a:txBody>
                  <a:tcPr marL="7056" marR="7056" marT="70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 smtClean="0">
                          <a:solidFill>
                            <a:srgbClr val="CC00FF"/>
                          </a:solidFill>
                          <a:latin typeface="Calibri"/>
                        </a:rPr>
                        <a:t>English Learning Skills / Grammar</a:t>
                      </a:r>
                      <a:endParaRPr lang="en-US" sz="2400" b="1" i="0" u="none" strike="noStrike" dirty="0">
                        <a:solidFill>
                          <a:srgbClr val="CC00FF"/>
                        </a:solidFill>
                        <a:latin typeface="Calibri"/>
                      </a:endParaRPr>
                    </a:p>
                  </a:txBody>
                  <a:tcPr marL="7056" marR="7056" marT="70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FF"/>
                          </a:solidFill>
                          <a:latin typeface="Calibri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C00000"/>
                          </a:solidFill>
                          <a:latin typeface="Calibri"/>
                        </a:rPr>
                        <a:t>5</a:t>
                      </a:r>
                      <a:endParaRPr lang="en-US" sz="2400" b="1" i="0" u="none" strike="noStrike" dirty="0">
                        <a:solidFill>
                          <a:srgbClr val="C00000"/>
                        </a:solidFill>
                        <a:latin typeface="Calibri"/>
                      </a:endParaRPr>
                    </a:p>
                  </a:txBody>
                  <a:tcPr marL="7056" marR="7056" marT="70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C00000"/>
                          </a:solidFill>
                          <a:latin typeface="Calibri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C00000"/>
                          </a:solidFill>
                          <a:latin typeface="Calibri"/>
                        </a:rPr>
                        <a:t>IELTS</a:t>
                      </a:r>
                      <a:endParaRPr lang="en-US" sz="2400" b="1" i="0" u="none" strike="noStrike" dirty="0">
                        <a:solidFill>
                          <a:srgbClr val="C00000"/>
                        </a:solidFill>
                        <a:latin typeface="Calibri"/>
                      </a:endParaRPr>
                    </a:p>
                  </a:txBody>
                  <a:tcPr marL="7056" marR="7056" marT="70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smtClean="0">
                          <a:solidFill>
                            <a:srgbClr val="0000FF"/>
                          </a:solidFill>
                          <a:latin typeface="Calibri"/>
                        </a:rPr>
                        <a:t>10</a:t>
                      </a:r>
                      <a:endParaRPr lang="en-US" sz="2400" b="1" i="0" u="none" strike="noStrike" dirty="0">
                        <a:solidFill>
                          <a:srgbClr val="0000FF"/>
                        </a:solidFill>
                        <a:latin typeface="Calibri"/>
                      </a:endParaRPr>
                    </a:p>
                  </a:txBody>
                  <a:tcPr marL="7056" marR="7056" marT="70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FF"/>
                          </a:solidFill>
                          <a:latin typeface="Calibri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0000FF"/>
                          </a:solidFill>
                          <a:latin typeface="Calibri"/>
                        </a:rPr>
                        <a:t>A Course in English Grammar</a:t>
                      </a:r>
                      <a:endParaRPr lang="en-US" sz="2400" b="1" i="0" u="none" strike="noStrike" dirty="0">
                        <a:solidFill>
                          <a:srgbClr val="0000FF"/>
                        </a:solidFill>
                        <a:latin typeface="Calibri"/>
                      </a:endParaRPr>
                    </a:p>
                  </a:txBody>
                  <a:tcPr marL="7056" marR="7056" marT="70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35A227-8E03-4428-A0DE-9F92E24762E1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  <p:transition advClick="0">
    <p:split dir="in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685800" y="2286000"/>
          <a:ext cx="7848599" cy="3048000"/>
        </p:xfrm>
        <a:graphic>
          <a:graphicData uri="http://schemas.openxmlformats.org/drawingml/2006/table">
            <a:tbl>
              <a:tblPr/>
              <a:tblGrid>
                <a:gridCol w="456132"/>
                <a:gridCol w="3353868"/>
                <a:gridCol w="533400"/>
                <a:gridCol w="3505199"/>
              </a:tblGrid>
              <a:tr h="762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C00000"/>
                          </a:solidFill>
                          <a:latin typeface="Calibri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C00000"/>
                          </a:solidFill>
                          <a:latin typeface="Calibri"/>
                        </a:rPr>
                        <a:t>11</a:t>
                      </a:r>
                      <a:endParaRPr lang="en-US" sz="2400" b="1" i="0" u="none" strike="noStrike" dirty="0">
                        <a:solidFill>
                          <a:srgbClr val="C00000"/>
                        </a:solidFill>
                        <a:latin typeface="Calibri"/>
                      </a:endParaRPr>
                    </a:p>
                  </a:txBody>
                  <a:tcPr marL="7056" marR="7056" marT="70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C00000"/>
                          </a:solidFill>
                          <a:latin typeface="Calibri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C00000"/>
                          </a:solidFill>
                          <a:latin typeface="Calibri"/>
                        </a:rPr>
                        <a:t>Communication Skills</a:t>
                      </a:r>
                      <a:endParaRPr lang="en-US" sz="2400" b="1" i="0" u="none" strike="noStrike" dirty="0">
                        <a:solidFill>
                          <a:srgbClr val="C00000"/>
                        </a:solidFill>
                        <a:latin typeface="Calibri"/>
                      </a:endParaRPr>
                    </a:p>
                  </a:txBody>
                  <a:tcPr marL="7056" marR="7056" marT="70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smtClean="0">
                          <a:solidFill>
                            <a:srgbClr val="CC00FF"/>
                          </a:solidFill>
                          <a:latin typeface="Calibri"/>
                        </a:rPr>
                        <a:t>16</a:t>
                      </a:r>
                      <a:endParaRPr lang="en-US" sz="2400" b="1" i="0" u="none" strike="noStrike" dirty="0">
                        <a:solidFill>
                          <a:srgbClr val="CC00FF"/>
                        </a:solidFill>
                        <a:latin typeface="Calibri"/>
                      </a:endParaRPr>
                    </a:p>
                  </a:txBody>
                  <a:tcPr marL="7056" marR="7056" marT="70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CC00FF"/>
                          </a:solidFill>
                          <a:latin typeface="Calibri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CC00FF"/>
                          </a:solidFill>
                          <a:latin typeface="Calibri"/>
                        </a:rPr>
                        <a:t>Written </a:t>
                      </a:r>
                      <a:r>
                        <a:rPr lang="en-US" sz="2400" b="1" i="0" u="none" strike="noStrike" dirty="0" err="1" smtClean="0">
                          <a:solidFill>
                            <a:srgbClr val="CC00FF"/>
                          </a:solidFill>
                          <a:latin typeface="Calibri"/>
                        </a:rPr>
                        <a:t>Commu</a:t>
                      </a:r>
                      <a:r>
                        <a:rPr lang="en-US" sz="2400" b="1" i="0" u="none" strike="noStrike" dirty="0" smtClean="0">
                          <a:solidFill>
                            <a:srgbClr val="CC00FF"/>
                          </a:solidFill>
                          <a:latin typeface="Calibri"/>
                        </a:rPr>
                        <a:t>. in English</a:t>
                      </a:r>
                      <a:endParaRPr lang="en-US" sz="2400" b="1" i="0" u="none" strike="noStrike" dirty="0">
                        <a:solidFill>
                          <a:srgbClr val="CC00FF"/>
                        </a:solidFill>
                        <a:latin typeface="Calibri"/>
                      </a:endParaRPr>
                    </a:p>
                  </a:txBody>
                  <a:tcPr marL="7056" marR="7056" marT="70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smtClean="0">
                          <a:solidFill>
                            <a:srgbClr val="CC00FF"/>
                          </a:solidFill>
                          <a:latin typeface="Calibri"/>
                        </a:rPr>
                        <a:t>12</a:t>
                      </a:r>
                      <a:endParaRPr lang="en-US" sz="2400" b="1" i="0" u="none" strike="noStrike" dirty="0">
                        <a:solidFill>
                          <a:srgbClr val="CC00FF"/>
                        </a:solidFill>
                        <a:latin typeface="Calibri"/>
                      </a:endParaRPr>
                    </a:p>
                  </a:txBody>
                  <a:tcPr marL="7056" marR="7056" marT="70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CC00FF"/>
                          </a:solidFill>
                          <a:latin typeface="Calibri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CC00FF"/>
                          </a:solidFill>
                          <a:latin typeface="Calibri"/>
                        </a:rPr>
                        <a:t>Boost your Interview IQ</a:t>
                      </a:r>
                      <a:endParaRPr lang="en-US" sz="2400" b="1" i="0" u="none" strike="noStrike" dirty="0">
                        <a:solidFill>
                          <a:srgbClr val="CC00FF"/>
                        </a:solidFill>
                        <a:latin typeface="Calibri"/>
                      </a:endParaRPr>
                    </a:p>
                  </a:txBody>
                  <a:tcPr marL="7056" marR="7056" marT="70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FF"/>
                          </a:solidFill>
                          <a:latin typeface="Calibri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0000FF"/>
                          </a:solidFill>
                          <a:latin typeface="Calibri"/>
                        </a:rPr>
                        <a:t>17</a:t>
                      </a:r>
                      <a:endParaRPr lang="en-US" sz="2400" b="1" i="0" u="none" strike="noStrike" dirty="0">
                        <a:solidFill>
                          <a:srgbClr val="0000FF"/>
                        </a:solidFill>
                        <a:latin typeface="Calibri"/>
                      </a:endParaRPr>
                    </a:p>
                  </a:txBody>
                  <a:tcPr marL="7056" marR="7056" marT="70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FF"/>
                          </a:solidFill>
                          <a:latin typeface="Calibri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0000FF"/>
                          </a:solidFill>
                          <a:latin typeface="Calibri"/>
                        </a:rPr>
                        <a:t>Strength your Writing</a:t>
                      </a:r>
                      <a:endParaRPr lang="en-US" sz="2400" b="1" i="0" u="none" strike="noStrike" dirty="0">
                        <a:solidFill>
                          <a:srgbClr val="0000FF"/>
                        </a:solidFill>
                        <a:latin typeface="Calibri"/>
                      </a:endParaRPr>
                    </a:p>
                  </a:txBody>
                  <a:tcPr marL="7056" marR="7056" marT="70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FF"/>
                          </a:solidFill>
                          <a:latin typeface="Calibri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0000FF"/>
                          </a:solidFill>
                          <a:latin typeface="Calibri"/>
                        </a:rPr>
                        <a:t>13</a:t>
                      </a:r>
                      <a:endParaRPr lang="en-US" sz="2400" b="1" i="0" u="none" strike="noStrike" dirty="0">
                        <a:solidFill>
                          <a:srgbClr val="0000FF"/>
                        </a:solidFill>
                        <a:latin typeface="Calibri"/>
                      </a:endParaRPr>
                    </a:p>
                  </a:txBody>
                  <a:tcPr marL="7056" marR="7056" marT="70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FF"/>
                          </a:solidFill>
                          <a:latin typeface="Calibri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0000FF"/>
                          </a:solidFill>
                          <a:latin typeface="Calibri"/>
                        </a:rPr>
                        <a:t>Competitive Competence</a:t>
                      </a:r>
                      <a:endParaRPr lang="en-US" sz="2400" b="1" i="0" u="none" strike="noStrike" dirty="0">
                        <a:solidFill>
                          <a:srgbClr val="0000FF"/>
                        </a:solidFill>
                        <a:latin typeface="Calibri"/>
                      </a:endParaRPr>
                    </a:p>
                  </a:txBody>
                  <a:tcPr marL="7056" marR="7056" marT="70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C00000"/>
                          </a:solidFill>
                          <a:latin typeface="Calibri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C00000"/>
                          </a:solidFill>
                          <a:latin typeface="Calibri"/>
                        </a:rPr>
                        <a:t>18</a:t>
                      </a:r>
                      <a:endParaRPr lang="en-US" sz="2400" b="1" i="0" u="none" strike="noStrike" dirty="0">
                        <a:solidFill>
                          <a:srgbClr val="C00000"/>
                        </a:solidFill>
                        <a:latin typeface="Calibri"/>
                      </a:endParaRPr>
                    </a:p>
                  </a:txBody>
                  <a:tcPr marL="7056" marR="7056" marT="70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C00000"/>
                          </a:solidFill>
                          <a:latin typeface="Calibri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C00000"/>
                          </a:solidFill>
                          <a:latin typeface="Calibri"/>
                        </a:rPr>
                        <a:t>Numerical Analysis</a:t>
                      </a:r>
                      <a:endParaRPr lang="en-US" sz="2400" b="1" i="0" u="none" strike="noStrike" dirty="0">
                        <a:solidFill>
                          <a:srgbClr val="C00000"/>
                        </a:solidFill>
                        <a:latin typeface="Calibri"/>
                      </a:endParaRPr>
                    </a:p>
                  </a:txBody>
                  <a:tcPr marL="7056" marR="7056" marT="70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9933FF"/>
                          </a:solidFill>
                          <a:latin typeface="Calibri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9933FF"/>
                          </a:solidFill>
                          <a:latin typeface="Calibri"/>
                        </a:rPr>
                        <a:t>14</a:t>
                      </a:r>
                      <a:endParaRPr lang="en-US" sz="2400" b="1" i="0" u="none" strike="noStrike" dirty="0">
                        <a:solidFill>
                          <a:srgbClr val="9933FF"/>
                        </a:solidFill>
                        <a:latin typeface="Calibri"/>
                      </a:endParaRPr>
                    </a:p>
                  </a:txBody>
                  <a:tcPr marL="7056" marR="7056" marT="70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9933FF"/>
                          </a:solidFill>
                          <a:latin typeface="Calibri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9933FF"/>
                          </a:solidFill>
                          <a:latin typeface="Calibri"/>
                        </a:rPr>
                        <a:t>Teaching</a:t>
                      </a:r>
                      <a:r>
                        <a:rPr lang="en-US" sz="2400" b="1" i="0" u="none" strike="noStrike" baseline="0" dirty="0" smtClean="0">
                          <a:solidFill>
                            <a:srgbClr val="9933FF"/>
                          </a:solidFill>
                          <a:latin typeface="Calibri"/>
                        </a:rPr>
                        <a:t> of science</a:t>
                      </a:r>
                      <a:endParaRPr lang="en-US" sz="2400" b="1" i="0" u="none" strike="noStrike" dirty="0">
                        <a:solidFill>
                          <a:srgbClr val="9933FF"/>
                        </a:solidFill>
                        <a:latin typeface="Calibri"/>
                      </a:endParaRPr>
                    </a:p>
                  </a:txBody>
                  <a:tcPr marL="7056" marR="7056" marT="70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FF"/>
                          </a:solidFill>
                          <a:latin typeface="Calibri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0000FF"/>
                          </a:solidFill>
                          <a:latin typeface="Calibri"/>
                        </a:rPr>
                        <a:t>19</a:t>
                      </a:r>
                      <a:endParaRPr lang="en-US" sz="2400" b="1" i="0" u="none" strike="noStrike" dirty="0">
                        <a:solidFill>
                          <a:srgbClr val="0000FF"/>
                        </a:solidFill>
                        <a:latin typeface="Calibri"/>
                      </a:endParaRPr>
                    </a:p>
                  </a:txBody>
                  <a:tcPr marL="7056" marR="7056" marT="70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FF"/>
                          </a:solidFill>
                          <a:latin typeface="Calibri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0000FF"/>
                          </a:solidFill>
                          <a:latin typeface="Calibri"/>
                        </a:rPr>
                        <a:t>Non-Verbal Reasoning</a:t>
                      </a:r>
                      <a:endParaRPr lang="en-US" sz="2400" b="1" i="0" u="none" strike="noStrike" dirty="0">
                        <a:solidFill>
                          <a:srgbClr val="0000FF"/>
                        </a:solidFill>
                        <a:latin typeface="Calibri"/>
                      </a:endParaRPr>
                    </a:p>
                  </a:txBody>
                  <a:tcPr marL="7056" marR="7056" marT="70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C00000"/>
                          </a:solidFill>
                          <a:latin typeface="Calibri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C00000"/>
                          </a:solidFill>
                          <a:latin typeface="Calibri"/>
                        </a:rPr>
                        <a:t>15</a:t>
                      </a:r>
                      <a:endParaRPr lang="en-US" sz="2400" b="1" i="0" u="none" strike="noStrike" dirty="0">
                        <a:solidFill>
                          <a:srgbClr val="C00000"/>
                        </a:solidFill>
                        <a:latin typeface="Calibri"/>
                      </a:endParaRPr>
                    </a:p>
                  </a:txBody>
                  <a:tcPr marL="7056" marR="7056" marT="70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C00000"/>
                          </a:solidFill>
                          <a:latin typeface="Calibri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C00000"/>
                          </a:solidFill>
                          <a:latin typeface="Calibri"/>
                        </a:rPr>
                        <a:t>The Confidence Plan</a:t>
                      </a:r>
                      <a:endParaRPr lang="en-US" sz="2400" b="1" i="0" u="none" strike="noStrike" dirty="0">
                        <a:solidFill>
                          <a:srgbClr val="C00000"/>
                        </a:solidFill>
                        <a:latin typeface="Calibri"/>
                      </a:endParaRPr>
                    </a:p>
                  </a:txBody>
                  <a:tcPr marL="7056" marR="7056" marT="70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CC00FF"/>
                          </a:solidFill>
                          <a:latin typeface="Calibri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CC00FF"/>
                          </a:solidFill>
                          <a:latin typeface="Calibri"/>
                        </a:rPr>
                        <a:t>20</a:t>
                      </a:r>
                      <a:endParaRPr lang="en-US" sz="2400" b="1" i="0" u="none" strike="noStrike" dirty="0">
                        <a:solidFill>
                          <a:srgbClr val="CC00FF"/>
                        </a:solidFill>
                        <a:latin typeface="Calibri"/>
                      </a:endParaRPr>
                    </a:p>
                  </a:txBody>
                  <a:tcPr marL="7056" marR="7056" marT="70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CC00FF"/>
                          </a:solidFill>
                          <a:latin typeface="Calibri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CC00FF"/>
                          </a:solidFill>
                          <a:latin typeface="Calibri"/>
                        </a:rPr>
                        <a:t>1000 Writing Remedies</a:t>
                      </a:r>
                      <a:endParaRPr lang="en-US" sz="2400" b="1" i="0" u="none" strike="noStrike" dirty="0">
                        <a:solidFill>
                          <a:srgbClr val="CC00FF"/>
                        </a:solidFill>
                        <a:latin typeface="Calibri"/>
                      </a:endParaRPr>
                    </a:p>
                  </a:txBody>
                  <a:tcPr marL="7056" marR="7056" marT="70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6659" name="WordArt 10"/>
          <p:cNvSpPr>
            <a:spLocks noChangeArrowheads="1" noChangeShapeType="1" noTextEdit="1"/>
          </p:cNvSpPr>
          <p:nvPr/>
        </p:nvSpPr>
        <p:spPr bwMode="auto">
          <a:xfrm>
            <a:off x="5105400" y="381000"/>
            <a:ext cx="32004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Central Library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35A227-8E03-4428-A0DE-9F92E24762E1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  <p:transition advClick="0">
    <p:split dir="in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35A227-8E03-4428-A0DE-9F92E24762E1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3" name="WordArt 17"/>
          <p:cNvSpPr>
            <a:spLocks noChangeArrowheads="1" noChangeShapeType="1" noTextEdit="1"/>
          </p:cNvSpPr>
          <p:nvPr/>
        </p:nvSpPr>
        <p:spPr bwMode="auto">
          <a:xfrm>
            <a:off x="4876800" y="381000"/>
            <a:ext cx="3200400" cy="600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Central Library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5800" y="2209800"/>
            <a:ext cx="7924800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CC00FF"/>
                </a:solidFill>
                <a:latin typeface="+mj-lt"/>
              </a:rPr>
              <a:t>How to become a member of the Library</a:t>
            </a:r>
            <a:r>
              <a:rPr lang="en-US" dirty="0" smtClean="0">
                <a:solidFill>
                  <a:srgbClr val="CC00FF"/>
                </a:solidFill>
                <a:latin typeface="+mj-lt"/>
              </a:rPr>
              <a:t>?</a:t>
            </a:r>
          </a:p>
          <a:p>
            <a:endParaRPr lang="en-US" dirty="0" smtClean="0">
              <a:solidFill>
                <a:srgbClr val="0000FF"/>
              </a:solidFill>
              <a:latin typeface="+mj-lt"/>
            </a:endParaRPr>
          </a:p>
          <a:p>
            <a:r>
              <a:rPr lang="en-US" sz="2000" dirty="0" smtClean="0">
                <a:solidFill>
                  <a:srgbClr val="0000FF"/>
                </a:solidFill>
                <a:latin typeface="+mj-lt"/>
              </a:rPr>
              <a:t>	</a:t>
            </a:r>
            <a:r>
              <a:rPr lang="en-US" sz="2400" dirty="0" smtClean="0">
                <a:solidFill>
                  <a:srgbClr val="0000FF"/>
                </a:solidFill>
                <a:latin typeface="+mj-lt"/>
              </a:rPr>
              <a:t>All the Students after getting their college enrollment number / id card may collect the requisite . Membership form available at the library counter and submit the same duly filled along with  </a:t>
            </a:r>
          </a:p>
          <a:p>
            <a:pPr marL="342900" indent="-342900">
              <a:lnSpc>
                <a:spcPct val="150000"/>
              </a:lnSpc>
              <a:buFontTx/>
              <a:buAutoNum type="arabicPeriod"/>
              <a:defRPr/>
            </a:pPr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Passport size </a:t>
            </a:r>
            <a:r>
              <a:rPr lang="en-US" sz="2000" b="1" dirty="0" err="1" smtClean="0">
                <a:solidFill>
                  <a:srgbClr val="FF0000"/>
                </a:solidFill>
                <a:latin typeface="+mj-lt"/>
              </a:rPr>
              <a:t>colour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 photos  -   1</a:t>
            </a:r>
          </a:p>
          <a:p>
            <a:pPr marL="342900" indent="-342900">
              <a:lnSpc>
                <a:spcPct val="150000"/>
              </a:lnSpc>
              <a:buFontTx/>
              <a:buAutoNum type="arabicPeriod"/>
              <a:defRPr/>
            </a:pPr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Stamp size </a:t>
            </a:r>
            <a:r>
              <a:rPr lang="en-US" sz="2000" b="1" dirty="0" err="1" smtClean="0">
                <a:solidFill>
                  <a:srgbClr val="FF0000"/>
                </a:solidFill>
                <a:latin typeface="+mj-lt"/>
              </a:rPr>
              <a:t>colour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 Photos     -    3</a:t>
            </a:r>
          </a:p>
          <a:p>
            <a:pPr marL="342900" indent="-342900">
              <a:lnSpc>
                <a:spcPct val="150000"/>
              </a:lnSpc>
              <a:buFontTx/>
              <a:buAutoNum type="arabicPeriod"/>
              <a:defRPr/>
            </a:pPr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Academic fee </a:t>
            </a:r>
            <a:r>
              <a:rPr lang="en-US" sz="2000" b="1" dirty="0" err="1" smtClean="0">
                <a:solidFill>
                  <a:srgbClr val="FF0000"/>
                </a:solidFill>
                <a:latin typeface="+mj-lt"/>
              </a:rPr>
              <a:t>challan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 (Library copy)  - 1</a:t>
            </a:r>
          </a:p>
          <a:p>
            <a:endParaRPr lang="en-US" sz="2000" dirty="0" smtClean="0">
              <a:solidFill>
                <a:srgbClr val="0000FF"/>
              </a:solidFill>
            </a:endParaRPr>
          </a:p>
          <a:p>
            <a:endParaRPr lang="en-US" dirty="0" smtClean="0">
              <a:solidFill>
                <a:srgbClr val="0000FF"/>
              </a:solidFill>
            </a:endParaRPr>
          </a:p>
          <a:p>
            <a:endParaRPr lang="en-US" dirty="0" smtClean="0"/>
          </a:p>
        </p:txBody>
      </p:sp>
      <p:sp>
        <p:nvSpPr>
          <p:cNvPr id="6" name="WordArt 13"/>
          <p:cNvSpPr>
            <a:spLocks noChangeArrowheads="1" noChangeShapeType="1" noTextEdit="1"/>
          </p:cNvSpPr>
          <p:nvPr/>
        </p:nvSpPr>
        <p:spPr bwMode="auto">
          <a:xfrm>
            <a:off x="762000" y="1524000"/>
            <a:ext cx="58674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BD Bockloo"/>
              </a:rPr>
              <a:t>Library Registration / Membership </a:t>
            </a:r>
            <a:endParaRPr lang="en-US" sz="32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BD Bockloo"/>
            </a:endParaRPr>
          </a:p>
        </p:txBody>
      </p:sp>
    </p:spTree>
  </p:cSld>
  <p:clrMapOvr>
    <a:masterClrMapping/>
  </p:clrMapOvr>
  <p:transition advClick="0">
    <p:split dir="in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1981200"/>
            <a:ext cx="57912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WordArt 13"/>
          <p:cNvSpPr>
            <a:spLocks noChangeArrowheads="1" noChangeShapeType="1" noTextEdit="1"/>
          </p:cNvSpPr>
          <p:nvPr/>
        </p:nvSpPr>
        <p:spPr bwMode="auto">
          <a:xfrm>
            <a:off x="685800" y="1447800"/>
            <a:ext cx="26670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BD Bockloo"/>
              </a:rPr>
              <a:t>Membership Form</a:t>
            </a:r>
            <a:endParaRPr lang="en-US" sz="32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BD Bockloo"/>
            </a:endParaRPr>
          </a:p>
        </p:txBody>
      </p:sp>
      <p:sp>
        <p:nvSpPr>
          <p:cNvPr id="6" name="WordArt 17"/>
          <p:cNvSpPr>
            <a:spLocks noChangeArrowheads="1" noChangeShapeType="1" noTextEdit="1"/>
          </p:cNvSpPr>
          <p:nvPr/>
        </p:nvSpPr>
        <p:spPr bwMode="auto">
          <a:xfrm>
            <a:off x="5029200" y="381000"/>
            <a:ext cx="3200400" cy="600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Central Library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35A227-8E03-4428-A0DE-9F92E24762E1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  <p:transition advClick="0">
    <p:split dir="in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WordArt 9"/>
          <p:cNvSpPr>
            <a:spLocks noChangeArrowheads="1" noChangeShapeType="1" noTextEdit="1"/>
          </p:cNvSpPr>
          <p:nvPr/>
        </p:nvSpPr>
        <p:spPr bwMode="auto">
          <a:xfrm>
            <a:off x="5105400" y="304800"/>
            <a:ext cx="3200400" cy="600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Central Library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609600" y="2057400"/>
          <a:ext cx="7772400" cy="3952891"/>
        </p:xfrm>
        <a:graphic>
          <a:graphicData uri="http://schemas.openxmlformats.org/drawingml/2006/table">
            <a:tbl>
              <a:tblPr/>
              <a:tblGrid>
                <a:gridCol w="4419600"/>
                <a:gridCol w="1447800"/>
                <a:gridCol w="1905000"/>
              </a:tblGrid>
              <a:tr h="3505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CC00FF"/>
                          </a:solidFill>
                          <a:latin typeface="Calibri"/>
                        </a:rPr>
                        <a:t>Category of Member</a:t>
                      </a:r>
                      <a:endParaRPr lang="en-US" sz="2000" b="1" i="0" u="none" strike="noStrike" dirty="0">
                        <a:solidFill>
                          <a:srgbClr val="CC00F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err="1" smtClean="0">
                          <a:solidFill>
                            <a:srgbClr val="CC00FF"/>
                          </a:solidFill>
                          <a:latin typeface="Calibri"/>
                        </a:rPr>
                        <a:t>No.of</a:t>
                      </a:r>
                      <a:r>
                        <a:rPr lang="en-US" sz="2000" b="1" i="0" u="none" strike="noStrike" dirty="0" smtClean="0">
                          <a:solidFill>
                            <a:srgbClr val="CC00FF"/>
                          </a:solidFill>
                          <a:latin typeface="Calibri"/>
                        </a:rPr>
                        <a:t> Books Issued</a:t>
                      </a:r>
                      <a:endParaRPr lang="en-US" sz="2000" b="1" i="0" u="none" strike="noStrike" dirty="0">
                        <a:solidFill>
                          <a:srgbClr val="CC00F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CC00FF"/>
                          </a:solidFill>
                          <a:latin typeface="Calibri"/>
                        </a:rPr>
                        <a:t>Duration of Issue</a:t>
                      </a:r>
                      <a:endParaRPr lang="en-US" sz="2000" b="1" i="0" u="none" strike="noStrike" dirty="0">
                        <a:solidFill>
                          <a:srgbClr val="CC00F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76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kern="1200" dirty="0" smtClean="0">
                          <a:solidFill>
                            <a:srgbClr val="FF0000"/>
                          </a:solidFill>
                          <a:latin typeface="Calibri"/>
                          <a:ea typeface="+mn-ea"/>
                          <a:cs typeface="+mn-cs"/>
                        </a:rPr>
                        <a:t>B.Tech, </a:t>
                      </a:r>
                      <a:r>
                        <a:rPr lang="en-US" sz="2400" b="1" i="0" u="none" strike="noStrike" kern="1200" dirty="0" err="1" smtClean="0">
                          <a:solidFill>
                            <a:srgbClr val="FF0000"/>
                          </a:solidFill>
                          <a:latin typeface="Calibri"/>
                          <a:ea typeface="+mn-ea"/>
                          <a:cs typeface="+mn-cs"/>
                        </a:rPr>
                        <a:t>M.Tech</a:t>
                      </a:r>
                      <a:r>
                        <a:rPr lang="en-US" sz="2400" b="1" i="0" u="none" strike="noStrike" kern="1200" dirty="0" smtClean="0">
                          <a:solidFill>
                            <a:srgbClr val="FF0000"/>
                          </a:solidFill>
                          <a:latin typeface="Calibri"/>
                          <a:ea typeface="+mn-ea"/>
                          <a:cs typeface="+mn-cs"/>
                        </a:rPr>
                        <a:t> and MBA students</a:t>
                      </a:r>
                      <a:endParaRPr lang="en-US" sz="2400" b="1" i="0" u="none" strike="noStrike" kern="1200" dirty="0">
                        <a:solidFill>
                          <a:srgbClr val="FF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kern="1200" dirty="0" smtClean="0">
                          <a:solidFill>
                            <a:srgbClr val="FF0000"/>
                          </a:solidFill>
                          <a:latin typeface="Calibri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kern="1200" dirty="0" smtClean="0">
                          <a:solidFill>
                            <a:srgbClr val="FF0000"/>
                          </a:solidFill>
                          <a:latin typeface="Calibri"/>
                          <a:ea typeface="+mn-ea"/>
                          <a:cs typeface="+mn-cs"/>
                        </a:rPr>
                        <a:t>15 Days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72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FF"/>
                          </a:solidFill>
                          <a:latin typeface="Calibri"/>
                        </a:rPr>
                        <a:t>Polytechnic  students</a:t>
                      </a:r>
                      <a:endParaRPr lang="en-US" sz="2000" b="1" i="0" u="none" strike="noStrike" dirty="0">
                        <a:solidFill>
                          <a:srgbClr val="0000FF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1" i="0" u="none" strike="noStrike" kern="1200" dirty="0" smtClean="0">
                          <a:solidFill>
                            <a:srgbClr val="0000FF"/>
                          </a:solidFill>
                          <a:latin typeface="Calibri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kern="1200" dirty="0" smtClean="0">
                          <a:solidFill>
                            <a:srgbClr val="0000FF"/>
                          </a:solidFill>
                          <a:latin typeface="Calibri"/>
                          <a:ea typeface="+mn-ea"/>
                          <a:cs typeface="+mn-cs"/>
                        </a:rPr>
                        <a:t>15 Days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67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smtClean="0">
                          <a:solidFill>
                            <a:srgbClr val="C00000"/>
                          </a:solidFill>
                          <a:latin typeface="Calibri"/>
                        </a:rPr>
                        <a:t>Academic Merit</a:t>
                      </a:r>
                      <a:r>
                        <a:rPr lang="en-US" sz="2200" b="1" i="0" u="none" strike="noStrike" baseline="0" dirty="0" smtClean="0">
                          <a:solidFill>
                            <a:srgbClr val="C00000"/>
                          </a:solidFill>
                          <a:latin typeface="Calibri"/>
                        </a:rPr>
                        <a:t> Card(Class Topper)</a:t>
                      </a:r>
                      <a:endParaRPr lang="en-US" sz="2200" b="1" i="0" u="none" strike="noStrike" dirty="0">
                        <a:solidFill>
                          <a:srgbClr val="C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1" i="0" u="none" strike="noStrike" kern="1200" dirty="0" smtClean="0">
                          <a:solidFill>
                            <a:srgbClr val="C00000"/>
                          </a:solidFill>
                          <a:latin typeface="Calibri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kern="1200" dirty="0" smtClean="0">
                          <a:solidFill>
                            <a:srgbClr val="C00000"/>
                          </a:solidFill>
                          <a:latin typeface="Calibri"/>
                          <a:ea typeface="+mn-ea"/>
                          <a:cs typeface="+mn-cs"/>
                        </a:rPr>
                        <a:t>15 Days</a:t>
                      </a:r>
                      <a:endParaRPr lang="en-US" sz="2000" b="1" i="0" u="none" strike="noStrike" kern="1200" dirty="0">
                        <a:solidFill>
                          <a:srgbClr val="C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000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FF0000"/>
                          </a:solidFill>
                          <a:latin typeface="Calibri"/>
                        </a:rPr>
                        <a:t>Other staff of the Group</a:t>
                      </a:r>
                      <a:endParaRPr lang="en-US" sz="2000" b="1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1" i="0" u="none" strike="noStrike" kern="1200" dirty="0" smtClean="0">
                          <a:solidFill>
                            <a:srgbClr val="FF0000"/>
                          </a:solidFill>
                          <a:latin typeface="Calibri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kern="1200" dirty="0" smtClean="0">
                          <a:solidFill>
                            <a:srgbClr val="FF0000"/>
                          </a:solidFill>
                          <a:latin typeface="Calibri"/>
                          <a:ea typeface="+mn-ea"/>
                          <a:cs typeface="+mn-cs"/>
                        </a:rPr>
                        <a:t>15 Days</a:t>
                      </a:r>
                      <a:endParaRPr lang="en-US" sz="2000" b="1" i="0" u="none" strike="noStrike" kern="1200" dirty="0">
                        <a:solidFill>
                          <a:srgbClr val="FF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10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CC00FF"/>
                          </a:solidFill>
                          <a:latin typeface="Calibri"/>
                        </a:rPr>
                        <a:t>Faculty, Teaching UG, PG and Research</a:t>
                      </a:r>
                      <a:endParaRPr lang="en-US" sz="2000" b="1" i="0" u="none" strike="noStrike" dirty="0">
                        <a:solidFill>
                          <a:srgbClr val="CC00FF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1" i="0" u="none" strike="noStrike" kern="1200" dirty="0" smtClean="0">
                          <a:solidFill>
                            <a:srgbClr val="CC00FF"/>
                          </a:solidFill>
                          <a:latin typeface="Calibri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kern="1200" dirty="0" smtClean="0">
                          <a:solidFill>
                            <a:srgbClr val="CC00FF"/>
                          </a:solidFill>
                          <a:latin typeface="Calibri"/>
                          <a:ea typeface="+mn-ea"/>
                          <a:cs typeface="+mn-cs"/>
                        </a:rPr>
                        <a:t>One semester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667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FF"/>
                          </a:solidFill>
                          <a:latin typeface="Calibri"/>
                        </a:rPr>
                        <a:t>Non-Teaching staff, Academics</a:t>
                      </a:r>
                      <a:r>
                        <a:rPr lang="en-US" sz="2000" b="1" i="0" u="none" strike="noStrike" baseline="0" dirty="0" smtClean="0">
                          <a:solidFill>
                            <a:srgbClr val="0000FF"/>
                          </a:solidFill>
                          <a:latin typeface="Calibri"/>
                        </a:rPr>
                        <a:t> and Administration</a:t>
                      </a:r>
                      <a:endParaRPr lang="en-US" sz="2000" b="1" i="0" u="none" strike="noStrike" dirty="0">
                        <a:solidFill>
                          <a:srgbClr val="0000FF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1" i="0" u="none" strike="noStrike" kern="1200" dirty="0" smtClean="0">
                          <a:solidFill>
                            <a:srgbClr val="0000FF"/>
                          </a:solidFill>
                          <a:latin typeface="Calibri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kern="1200" dirty="0" smtClean="0">
                          <a:solidFill>
                            <a:srgbClr val="0000FF"/>
                          </a:solidFill>
                          <a:latin typeface="Calibri"/>
                          <a:ea typeface="+mn-ea"/>
                          <a:cs typeface="+mn-cs"/>
                        </a:rPr>
                        <a:t>One semester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48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9933FF"/>
                          </a:solidFill>
                          <a:latin typeface="Calibri"/>
                        </a:rPr>
                        <a:t>Technical and Supporting staff</a:t>
                      </a:r>
                      <a:endParaRPr lang="en-US" sz="2000" b="1" i="0" u="none" strike="noStrike" dirty="0">
                        <a:solidFill>
                          <a:srgbClr val="9933FF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1" i="0" u="none" strike="noStrike" kern="1200" dirty="0" smtClean="0">
                          <a:solidFill>
                            <a:srgbClr val="9933FF"/>
                          </a:solidFill>
                          <a:latin typeface="Calibri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kern="1200" dirty="0" smtClean="0">
                          <a:solidFill>
                            <a:srgbClr val="9933FF"/>
                          </a:solidFill>
                          <a:latin typeface="Calibri"/>
                          <a:ea typeface="+mn-ea"/>
                          <a:cs typeface="+mn-cs"/>
                        </a:rPr>
                        <a:t>One semester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" name="WordArt 8"/>
          <p:cNvSpPr>
            <a:spLocks noChangeArrowheads="1" noChangeShapeType="1" noTextEdit="1"/>
          </p:cNvSpPr>
          <p:nvPr/>
        </p:nvSpPr>
        <p:spPr bwMode="auto">
          <a:xfrm>
            <a:off x="533400" y="1524000"/>
            <a:ext cx="40386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BD Bockloo"/>
              </a:rPr>
              <a:t>Borrowing Privilege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35A227-8E03-4428-A0DE-9F92E24762E1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  <p:transition advClick="0">
    <p:split dir="in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114103"/>
            <a:ext cx="8458200" cy="2508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TKR COLLEGE OF ENGINEERING &amp; TECHNOLOGY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(An Autonomous Institution)</a:t>
            </a:r>
          </a:p>
          <a:p>
            <a:pPr algn="ctr"/>
            <a:r>
              <a:rPr lang="en-US" sz="2800" b="1" dirty="0" smtClean="0">
                <a:solidFill>
                  <a:srgbClr val="CC00FF"/>
                </a:solidFill>
                <a:latin typeface="Aharoni" pitchFamily="2" charset="-79"/>
                <a:cs typeface="Aharoni" pitchFamily="2" charset="-79"/>
              </a:rPr>
              <a:t>  </a:t>
            </a:r>
            <a:r>
              <a:rPr lang="en-US" sz="2800" b="1" i="1" dirty="0" smtClean="0">
                <a:solidFill>
                  <a:srgbClr val="CC00FF"/>
                </a:solidFill>
                <a:latin typeface="Californian FB" pitchFamily="18" charset="0"/>
                <a:cs typeface="Aharoni" pitchFamily="2" charset="-79"/>
              </a:rPr>
              <a:t>Accredited by NBA &amp;</a:t>
            </a:r>
            <a:r>
              <a:rPr lang="en-US" sz="2800" b="1" i="1" dirty="0" smtClean="0">
                <a:solidFill>
                  <a:srgbClr val="FF0000"/>
                </a:solidFill>
                <a:latin typeface="Californian FB" pitchFamily="18" charset="0"/>
                <a:cs typeface="Aharoni" pitchFamily="2" charset="-79"/>
              </a:rPr>
              <a:t> </a:t>
            </a:r>
            <a:r>
              <a:rPr lang="en-US" sz="2800" b="1" i="1" dirty="0" smtClean="0">
                <a:solidFill>
                  <a:srgbClr val="CC00FF"/>
                </a:solidFill>
                <a:latin typeface="Californian FB" pitchFamily="18" charset="0"/>
                <a:cs typeface="Aharoni" pitchFamily="2" charset="-79"/>
              </a:rPr>
              <a:t>NAAC with ‘A’ Grade</a:t>
            </a:r>
          </a:p>
          <a:p>
            <a:pPr algn="ctr"/>
            <a:r>
              <a:rPr lang="en-US" sz="2800" b="1" i="1" dirty="0" smtClean="0">
                <a:solidFill>
                  <a:srgbClr val="C00000"/>
                </a:solidFill>
                <a:latin typeface="Californian FB" pitchFamily="18" charset="0"/>
                <a:cs typeface="Aharoni" pitchFamily="2" charset="-79"/>
              </a:rPr>
              <a:t>Approved by AICTE- New Delhi</a:t>
            </a:r>
          </a:p>
          <a:p>
            <a:pPr algn="ctr"/>
            <a:r>
              <a:rPr lang="en-US" sz="2800" b="1" i="1" dirty="0" smtClean="0">
                <a:solidFill>
                  <a:srgbClr val="FF0066"/>
                </a:solidFill>
                <a:latin typeface="Californian FB" pitchFamily="18" charset="0"/>
                <a:cs typeface="Aharoni" pitchFamily="2" charset="-79"/>
              </a:rPr>
              <a:t>Affiliated to JNTU – Hyderabad</a:t>
            </a:r>
          </a:p>
          <a:p>
            <a:pPr algn="ctr"/>
            <a:endParaRPr lang="en-US" sz="2800" b="1" dirty="0" smtClean="0">
              <a:solidFill>
                <a:srgbClr val="0000FF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4" name="WordArt 17"/>
          <p:cNvSpPr>
            <a:spLocks noChangeArrowheads="1" noChangeShapeType="1" noTextEdit="1"/>
          </p:cNvSpPr>
          <p:nvPr/>
        </p:nvSpPr>
        <p:spPr bwMode="auto">
          <a:xfrm>
            <a:off x="5029200" y="381000"/>
            <a:ext cx="3200400" cy="600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Central Library</a:t>
            </a:r>
          </a:p>
        </p:txBody>
      </p:sp>
      <p:pic>
        <p:nvPicPr>
          <p:cNvPr id="2050" name="Picture 2" descr="C:\Users\mamatha\Downloads\tkrcet origin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0" y="1419439"/>
            <a:ext cx="608265" cy="602982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35A227-8E03-4428-A0DE-9F92E24762E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1026" name="Picture 2" descr="C:\Users\admin\Desktop\download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4953000"/>
            <a:ext cx="860499" cy="804863"/>
          </a:xfrm>
          <a:prstGeom prst="rect">
            <a:avLst/>
          </a:prstGeom>
          <a:noFill/>
        </p:spPr>
      </p:pic>
      <p:pic>
        <p:nvPicPr>
          <p:cNvPr id="1027" name="Picture 3" descr="C:\Users\admin\Desktop\download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1274" y="4988428"/>
            <a:ext cx="757464" cy="723034"/>
          </a:xfrm>
          <a:prstGeom prst="rect">
            <a:avLst/>
          </a:prstGeom>
          <a:noFill/>
        </p:spPr>
      </p:pic>
      <p:pic>
        <p:nvPicPr>
          <p:cNvPr id="1028" name="Picture 4" descr="C:\Users\admin\Desktop\download (4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90235" y="5029200"/>
            <a:ext cx="677499" cy="677499"/>
          </a:xfrm>
          <a:prstGeom prst="rect">
            <a:avLst/>
          </a:prstGeom>
          <a:noFill/>
        </p:spPr>
      </p:pic>
      <p:pic>
        <p:nvPicPr>
          <p:cNvPr id="1029" name="Picture 5" descr="C:\Users\admin\Desktop\download (5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41095" y="4953000"/>
            <a:ext cx="741045" cy="855052"/>
          </a:xfrm>
          <a:prstGeom prst="rect">
            <a:avLst/>
          </a:prstGeom>
          <a:noFill/>
        </p:spPr>
      </p:pic>
      <p:pic>
        <p:nvPicPr>
          <p:cNvPr id="1030" name="Picture 6" descr="C:\Users\admin\Desktop\download (6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47635" y="5008187"/>
            <a:ext cx="762000" cy="751885"/>
          </a:xfrm>
          <a:prstGeom prst="rect">
            <a:avLst/>
          </a:prstGeom>
          <a:noFill/>
        </p:spPr>
      </p:pic>
      <p:pic>
        <p:nvPicPr>
          <p:cNvPr id="3" name="Picture 2" descr="C:\Users\admin\Desktop\UGC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143001" y="5029200"/>
            <a:ext cx="951178" cy="919472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split dir="in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WordArt 10"/>
          <p:cNvSpPr>
            <a:spLocks noChangeArrowheads="1" noChangeShapeType="1" noTextEdit="1"/>
          </p:cNvSpPr>
          <p:nvPr/>
        </p:nvSpPr>
        <p:spPr bwMode="auto">
          <a:xfrm>
            <a:off x="5105400" y="381000"/>
            <a:ext cx="32004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Central Library</a:t>
            </a:r>
          </a:p>
        </p:txBody>
      </p:sp>
      <p:sp>
        <p:nvSpPr>
          <p:cNvPr id="29699" name="TextBox 5"/>
          <p:cNvSpPr txBox="1">
            <a:spLocks noChangeArrowheads="1"/>
          </p:cNvSpPr>
          <p:nvPr/>
        </p:nvSpPr>
        <p:spPr bwMode="auto">
          <a:xfrm>
            <a:off x="2362200" y="5334000"/>
            <a:ext cx="4191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Library Card</a:t>
            </a:r>
            <a:endParaRPr lang="en-US" sz="2000" b="1" dirty="0">
              <a:solidFill>
                <a:srgbClr val="0000FF"/>
              </a:solidFill>
            </a:endParaRPr>
          </a:p>
          <a:p>
            <a:pPr algn="ctr"/>
            <a:r>
              <a:rPr lang="en-US" sz="2000" b="1" dirty="0">
                <a:solidFill>
                  <a:srgbClr val="FF0000"/>
                </a:solidFill>
              </a:rPr>
              <a:t>  </a:t>
            </a:r>
            <a:r>
              <a:rPr lang="en-US" sz="2000" b="1" dirty="0" smtClean="0">
                <a:solidFill>
                  <a:srgbClr val="FF0000"/>
                </a:solidFill>
              </a:rPr>
              <a:t>(Each student issued 3 cards)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8" name="WordArt 4"/>
          <p:cNvSpPr>
            <a:spLocks noChangeArrowheads="1" noChangeShapeType="1" noTextEdit="1"/>
          </p:cNvSpPr>
          <p:nvPr/>
        </p:nvSpPr>
        <p:spPr bwMode="auto">
          <a:xfrm>
            <a:off x="533400" y="1447800"/>
            <a:ext cx="28956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BD Bockloo"/>
              </a:rPr>
              <a:t>Borrower’s Card</a:t>
            </a:r>
          </a:p>
        </p:txBody>
      </p:sp>
      <p:pic>
        <p:nvPicPr>
          <p:cNvPr id="1027" name="Picture 3" descr="C:\Users\mamatha\Desktop\barrowers card\scan0006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743201" y="1905000"/>
            <a:ext cx="3124199" cy="3505200"/>
          </a:xfrm>
          <a:prstGeom prst="rect">
            <a:avLst/>
          </a:prstGeom>
          <a:solidFill>
            <a:srgbClr val="92D050"/>
          </a:solidFill>
          <a:ln w="28575">
            <a:solidFill>
              <a:srgbClr val="0EF2C7"/>
            </a:solidFill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35A227-8E03-4428-A0DE-9F92E24762E1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  <p:transition advClick="0">
    <p:split dir="in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35A227-8E03-4428-A0DE-9F92E24762E1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sp>
        <p:nvSpPr>
          <p:cNvPr id="3" name="WordArt 17"/>
          <p:cNvSpPr>
            <a:spLocks noChangeArrowheads="1" noChangeShapeType="1" noTextEdit="1"/>
          </p:cNvSpPr>
          <p:nvPr/>
        </p:nvSpPr>
        <p:spPr bwMode="auto">
          <a:xfrm>
            <a:off x="4876800" y="381000"/>
            <a:ext cx="3200400" cy="600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Central Library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5800" y="2209800"/>
            <a:ext cx="8001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00FF"/>
                </a:solidFill>
                <a:latin typeface="+mj-lt"/>
              </a:rPr>
              <a:t>Incase you lose your Library membership card  a duplicate card can be obtained on payment of Rs.100/-</a:t>
            </a:r>
          </a:p>
          <a:p>
            <a:pPr>
              <a:buFont typeface="Arial" pitchFamily="34" charset="0"/>
              <a:buChar char="•"/>
            </a:pPr>
            <a:endParaRPr lang="en-US" sz="2800" dirty="0" smtClean="0">
              <a:solidFill>
                <a:srgbClr val="0000FF"/>
              </a:solidFill>
              <a:latin typeface="+mj-lt"/>
            </a:endParaRP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FF0066"/>
                </a:solidFill>
                <a:latin typeface="+mj-lt"/>
              </a:rPr>
              <a:t>Please do not lend your library card as you will be held responsible for any</a:t>
            </a:r>
            <a:r>
              <a:rPr lang="en-US" sz="2800" dirty="0" smtClean="0">
                <a:solidFill>
                  <a:srgbClr val="FF0066"/>
                </a:solidFill>
              </a:rPr>
              <a:t> loss of books</a:t>
            </a:r>
            <a:r>
              <a:rPr lang="en-US" sz="2800" dirty="0" smtClean="0">
                <a:solidFill>
                  <a:srgbClr val="FF0066"/>
                </a:solidFill>
                <a:latin typeface="+mj-lt"/>
              </a:rPr>
              <a:t> or missing pages issued against your card.</a:t>
            </a:r>
          </a:p>
          <a:p>
            <a:endParaRPr lang="en-US" sz="2800" dirty="0" smtClean="0"/>
          </a:p>
          <a:p>
            <a:endParaRPr lang="en-US" dirty="0" smtClean="0"/>
          </a:p>
        </p:txBody>
      </p:sp>
      <p:sp>
        <p:nvSpPr>
          <p:cNvPr id="6" name="WordArt 13"/>
          <p:cNvSpPr>
            <a:spLocks noChangeArrowheads="1" noChangeShapeType="1" noTextEdit="1"/>
          </p:cNvSpPr>
          <p:nvPr/>
        </p:nvSpPr>
        <p:spPr bwMode="auto">
          <a:xfrm>
            <a:off x="762000" y="1524000"/>
            <a:ext cx="34290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BD Bockloo"/>
              </a:rPr>
              <a:t>Duplicate Library Card</a:t>
            </a:r>
            <a:endParaRPr lang="en-US" sz="32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BD Bockloo"/>
            </a:endParaRPr>
          </a:p>
        </p:txBody>
      </p:sp>
    </p:spTree>
  </p:cSld>
  <p:clrMapOvr>
    <a:masterClrMapping/>
  </p:clrMapOvr>
  <p:transition advClick="0">
    <p:split dir="in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35A227-8E03-4428-A0DE-9F92E24762E1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sp>
        <p:nvSpPr>
          <p:cNvPr id="3" name="WordArt 17"/>
          <p:cNvSpPr>
            <a:spLocks noChangeArrowheads="1" noChangeShapeType="1" noTextEdit="1"/>
          </p:cNvSpPr>
          <p:nvPr/>
        </p:nvSpPr>
        <p:spPr bwMode="auto">
          <a:xfrm>
            <a:off x="4876800" y="381000"/>
            <a:ext cx="3200400" cy="600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Central Library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2057400"/>
            <a:ext cx="883920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The Book Bank Scheme is available for every  semester( </a:t>
            </a:r>
            <a:r>
              <a:rPr lang="en-US" sz="2800" dirty="0" err="1" smtClean="0">
                <a:solidFill>
                  <a:srgbClr val="0000FF"/>
                </a:solidFill>
              </a:rPr>
              <a:t>Ist</a:t>
            </a:r>
            <a:r>
              <a:rPr lang="en-US" sz="2800" dirty="0" smtClean="0">
                <a:solidFill>
                  <a:srgbClr val="0000FF"/>
                </a:solidFill>
              </a:rPr>
              <a:t> Year to </a:t>
            </a:r>
            <a:r>
              <a:rPr lang="en-US" sz="2800" dirty="0" err="1" smtClean="0">
                <a:solidFill>
                  <a:srgbClr val="0000FF"/>
                </a:solidFill>
              </a:rPr>
              <a:t>IVth</a:t>
            </a:r>
            <a:r>
              <a:rPr lang="en-US" sz="2800" dirty="0" smtClean="0">
                <a:solidFill>
                  <a:srgbClr val="0000FF"/>
                </a:solidFill>
              </a:rPr>
              <a:t> Year)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  A set of Books are issued for a semester wise.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For any other details to contact</a:t>
            </a:r>
          </a:p>
          <a:p>
            <a:pPr>
              <a:lnSpc>
                <a:spcPct val="150000"/>
              </a:lnSpc>
            </a:pPr>
            <a:r>
              <a:rPr lang="en-US" sz="2800" i="1" dirty="0" smtClean="0">
                <a:solidFill>
                  <a:srgbClr val="0000FF"/>
                </a:solidFill>
              </a:rPr>
              <a:t>Book Bank </a:t>
            </a:r>
            <a:r>
              <a:rPr lang="en-US" sz="2800" i="1" dirty="0" err="1" smtClean="0">
                <a:solidFill>
                  <a:srgbClr val="0000FF"/>
                </a:solidFill>
              </a:rPr>
              <a:t>Incharge</a:t>
            </a:r>
            <a:r>
              <a:rPr lang="en-US" sz="2800" i="1" dirty="0" smtClean="0">
                <a:solidFill>
                  <a:srgbClr val="0000FF"/>
                </a:solidFill>
              </a:rPr>
              <a:t> –  </a:t>
            </a:r>
            <a:r>
              <a:rPr lang="en-US" sz="2800" i="1" dirty="0" err="1" smtClean="0">
                <a:solidFill>
                  <a:srgbClr val="0000FF"/>
                </a:solidFill>
              </a:rPr>
              <a:t>B.Radhika</a:t>
            </a:r>
            <a:r>
              <a:rPr lang="en-US" sz="2800" i="1" dirty="0" smtClean="0">
                <a:solidFill>
                  <a:srgbClr val="0000FF"/>
                </a:solidFill>
              </a:rPr>
              <a:t>  </a:t>
            </a:r>
            <a:r>
              <a:rPr lang="en-US" sz="2800" dirty="0" smtClean="0">
                <a:solidFill>
                  <a:srgbClr val="0000FF"/>
                </a:solidFill>
              </a:rPr>
              <a:t>- </a:t>
            </a:r>
            <a:r>
              <a:rPr lang="en-US" sz="2800" dirty="0" smtClean="0">
                <a:solidFill>
                  <a:srgbClr val="FF0000"/>
                </a:solidFill>
              </a:rPr>
              <a:t>9542496395</a:t>
            </a:r>
          </a:p>
          <a:p>
            <a:pPr>
              <a:lnSpc>
                <a:spcPct val="150000"/>
              </a:lnSpc>
            </a:pPr>
            <a:r>
              <a:rPr lang="en-US" sz="2800" i="1" dirty="0" smtClean="0">
                <a:solidFill>
                  <a:srgbClr val="0000FF"/>
                </a:solidFill>
              </a:rPr>
              <a:t>                                 –  </a:t>
            </a:r>
            <a:r>
              <a:rPr lang="en-US" sz="2800" i="1" dirty="0" err="1" smtClean="0">
                <a:solidFill>
                  <a:srgbClr val="0000FF"/>
                </a:solidFill>
              </a:rPr>
              <a:t>M.Parijatha</a:t>
            </a:r>
            <a:r>
              <a:rPr lang="en-US" sz="2800" i="1" dirty="0" smtClean="0">
                <a:solidFill>
                  <a:srgbClr val="0000FF"/>
                </a:solidFill>
              </a:rPr>
              <a:t> </a:t>
            </a:r>
            <a:r>
              <a:rPr lang="en-US" sz="2800" dirty="0" smtClean="0">
                <a:solidFill>
                  <a:srgbClr val="0000FF"/>
                </a:solidFill>
              </a:rPr>
              <a:t>- </a:t>
            </a:r>
            <a:r>
              <a:rPr lang="en-US" sz="2800" dirty="0" smtClean="0">
                <a:solidFill>
                  <a:srgbClr val="FF0000"/>
                </a:solidFill>
              </a:rPr>
              <a:t>9705211340</a:t>
            </a:r>
            <a:endParaRPr lang="en-US" sz="1800" dirty="0" smtClean="0">
              <a:solidFill>
                <a:srgbClr val="FF0000"/>
              </a:solidFill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WordArt 13"/>
          <p:cNvSpPr>
            <a:spLocks noChangeArrowheads="1" noChangeShapeType="1" noTextEdit="1"/>
          </p:cNvSpPr>
          <p:nvPr/>
        </p:nvSpPr>
        <p:spPr bwMode="auto">
          <a:xfrm>
            <a:off x="533400" y="1524000"/>
            <a:ext cx="25146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BD Bockloo"/>
              </a:rPr>
              <a:t>Book Bank</a:t>
            </a:r>
            <a:endParaRPr lang="en-US" sz="32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BD Bockloo"/>
            </a:endParaRPr>
          </a:p>
        </p:txBody>
      </p:sp>
    </p:spTree>
  </p:cSld>
  <p:clrMapOvr>
    <a:masterClrMapping/>
  </p:clrMapOvr>
  <p:transition advClick="0">
    <p:split dir="in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35A227-8E03-4428-A0DE-9F92E24762E1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pic>
        <p:nvPicPr>
          <p:cNvPr id="3" name="Picture 2" descr="E:\llib photos\DSC_01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2133600"/>
            <a:ext cx="3601995" cy="3581400"/>
          </a:xfrm>
          <a:prstGeom prst="rect">
            <a:avLst/>
          </a:prstGeom>
          <a:noFill/>
        </p:spPr>
      </p:pic>
      <p:sp>
        <p:nvSpPr>
          <p:cNvPr id="4" name="WordArt 13"/>
          <p:cNvSpPr>
            <a:spLocks noChangeArrowheads="1" noChangeShapeType="1" noTextEdit="1"/>
          </p:cNvSpPr>
          <p:nvPr/>
        </p:nvSpPr>
        <p:spPr bwMode="auto">
          <a:xfrm>
            <a:off x="1219200" y="1295400"/>
            <a:ext cx="65532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BD Bockloo"/>
              </a:rPr>
              <a:t>Digital </a:t>
            </a:r>
            <a:r>
              <a:rPr lang="en-US" sz="32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BD Bockloo"/>
              </a:rPr>
              <a:t>Library / Virtual Library </a:t>
            </a:r>
            <a:endParaRPr lang="en-US" sz="32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BD Bockloo"/>
            </a:endParaRPr>
          </a:p>
        </p:txBody>
      </p:sp>
      <p:sp>
        <p:nvSpPr>
          <p:cNvPr id="5" name="WordArt 17"/>
          <p:cNvSpPr>
            <a:spLocks noChangeArrowheads="1" noChangeShapeType="1" noTextEdit="1"/>
          </p:cNvSpPr>
          <p:nvPr/>
        </p:nvSpPr>
        <p:spPr bwMode="auto">
          <a:xfrm>
            <a:off x="5105400" y="304800"/>
            <a:ext cx="3200400" cy="600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Central Library</a:t>
            </a:r>
          </a:p>
        </p:txBody>
      </p:sp>
      <p:sp>
        <p:nvSpPr>
          <p:cNvPr id="6" name="Rectangle 5"/>
          <p:cNvSpPr/>
          <p:nvPr/>
        </p:nvSpPr>
        <p:spPr>
          <a:xfrm>
            <a:off x="533400" y="2057400"/>
            <a:ext cx="44196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The Digital Library was established with 50 </a:t>
            </a:r>
            <a:r>
              <a:rPr lang="en-US" sz="3200" b="1" dirty="0" smtClean="0">
                <a:solidFill>
                  <a:srgbClr val="0000FF"/>
                </a:solidFill>
              </a:rPr>
              <a:t>systems </a:t>
            </a:r>
            <a:r>
              <a:rPr lang="en-US" sz="3200" b="1" dirty="0" smtClean="0">
                <a:solidFill>
                  <a:srgbClr val="0000FF"/>
                </a:solidFill>
              </a:rPr>
              <a:t>and high speed Internet Band width, Wi-Fi enabled. </a:t>
            </a:r>
            <a:endParaRPr lang="en-US" sz="3200" dirty="0"/>
          </a:p>
        </p:txBody>
      </p:sp>
    </p:spTree>
  </p:cSld>
  <p:clrMapOvr>
    <a:masterClrMapping/>
  </p:clrMapOvr>
  <p:transition advClick="0">
    <p:split dir="in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17"/>
          <p:cNvSpPr>
            <a:spLocks noChangeArrowheads="1" noChangeShapeType="1" noTextEdit="1"/>
          </p:cNvSpPr>
          <p:nvPr/>
        </p:nvSpPr>
        <p:spPr bwMode="auto">
          <a:xfrm>
            <a:off x="5105400" y="304800"/>
            <a:ext cx="3200400" cy="600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Central Library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609600" y="1905000"/>
            <a:ext cx="8077200" cy="4324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68275" indent="400050">
              <a:spcAft>
                <a:spcPts val="600"/>
              </a:spcAft>
            </a:pPr>
            <a:r>
              <a:rPr lang="en-US" sz="2400" b="1" dirty="0" smtClean="0">
                <a:solidFill>
                  <a:srgbClr val="0000FF"/>
                </a:solidFill>
                <a:latin typeface="+mj-lt"/>
              </a:rPr>
              <a:t>The Central Library functions are automated using an integrated “NEWGENLIB” Library management  Software. </a:t>
            </a:r>
          </a:p>
          <a:p>
            <a:pPr marL="168275" indent="400050"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Books Acquisition</a:t>
            </a:r>
          </a:p>
          <a:p>
            <a:pPr marL="168275" indent="400050"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Circulation </a:t>
            </a:r>
          </a:p>
          <a:p>
            <a:pPr marL="168275" indent="400050"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Classification</a:t>
            </a:r>
          </a:p>
          <a:p>
            <a:pPr marL="168275" indent="400050"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Cataloguing</a:t>
            </a:r>
          </a:p>
          <a:p>
            <a:pPr marL="168275" indent="400050"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Periodical Subscription</a:t>
            </a:r>
          </a:p>
          <a:p>
            <a:pPr marL="168275" indent="400050"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OPAC</a:t>
            </a:r>
          </a:p>
          <a:p>
            <a:pPr marL="168275" indent="400050"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Admissions 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WordArt 13"/>
          <p:cNvSpPr>
            <a:spLocks noChangeArrowheads="1" noChangeShapeType="1" noTextEdit="1"/>
          </p:cNvSpPr>
          <p:nvPr/>
        </p:nvSpPr>
        <p:spPr bwMode="auto">
          <a:xfrm>
            <a:off x="609600" y="1524000"/>
            <a:ext cx="29718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BD Bockloo"/>
              </a:rPr>
              <a:t>Automation</a:t>
            </a:r>
            <a:endParaRPr lang="en-US" sz="32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BD Bockloo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35A227-8E03-4428-A0DE-9F92E24762E1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</p:cSld>
  <p:clrMapOvr>
    <a:masterClrMapping/>
  </p:clrMapOvr>
  <p:transition advClick="0">
    <p:split dir="in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4"/>
          <p:cNvSpPr>
            <a:spLocks noChangeArrowheads="1" noChangeShapeType="1" noTextEdit="1"/>
          </p:cNvSpPr>
          <p:nvPr/>
        </p:nvSpPr>
        <p:spPr bwMode="auto">
          <a:xfrm>
            <a:off x="533400" y="1447800"/>
            <a:ext cx="19050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BD Bockloo"/>
              </a:rPr>
              <a:t>OPAC :</a:t>
            </a:r>
            <a:endParaRPr lang="en-US" sz="32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BD Bockloo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09600" y="1828800"/>
            <a:ext cx="8077200" cy="27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BD Bockloo"/>
              </a:rPr>
              <a:t>(Online Public Access Catalogue)</a:t>
            </a:r>
          </a:p>
          <a:p>
            <a:pPr algn="just"/>
            <a:endParaRPr lang="en-US" sz="2000" b="1" dirty="0" smtClean="0">
              <a:solidFill>
                <a:srgbClr val="0000FF"/>
              </a:solidFill>
              <a:latin typeface="AmerType Md BT" pitchFamily="18" charset="0"/>
            </a:endParaRPr>
          </a:p>
          <a:p>
            <a:pPr algn="just"/>
            <a:r>
              <a:rPr lang="en-US" sz="2400" b="1" dirty="0" smtClean="0">
                <a:solidFill>
                  <a:srgbClr val="0000FF"/>
                </a:solidFill>
                <a:latin typeface="+mj-lt"/>
              </a:rPr>
              <a:t>OPAC catalogue one can search the Library Database ( Stock) to know the status of the Library Books.</a:t>
            </a:r>
          </a:p>
          <a:p>
            <a:pPr algn="just"/>
            <a:endParaRPr lang="en-US" sz="2400" b="1" dirty="0" smtClean="0">
              <a:solidFill>
                <a:srgbClr val="0000FF"/>
              </a:solidFill>
              <a:latin typeface="+mj-lt"/>
            </a:endParaRPr>
          </a:p>
          <a:p>
            <a:pPr algn="just"/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OPAC  search by entering any one of the following field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3316" name="WordArt 6"/>
          <p:cNvSpPr>
            <a:spLocks noChangeArrowheads="1" noChangeShapeType="1" noTextEdit="1"/>
          </p:cNvSpPr>
          <p:nvPr/>
        </p:nvSpPr>
        <p:spPr bwMode="auto">
          <a:xfrm>
            <a:off x="5105400" y="381000"/>
            <a:ext cx="32004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Central Library</a:t>
            </a:r>
          </a:p>
        </p:txBody>
      </p:sp>
      <p:sp>
        <p:nvSpPr>
          <p:cNvPr id="13317" name="AutoShape 2" descr="Image result for photos for library vision"/>
          <p:cNvSpPr>
            <a:spLocks noChangeAspect="1" noChangeArrowheads="1"/>
          </p:cNvSpPr>
          <p:nvPr/>
        </p:nvSpPr>
        <p:spPr bwMode="auto">
          <a:xfrm>
            <a:off x="149225" y="-571500"/>
            <a:ext cx="1600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18" name="AutoShape 4" descr="Image result for photos for library vision"/>
          <p:cNvSpPr>
            <a:spLocks noChangeAspect="1" noChangeArrowheads="1"/>
          </p:cNvSpPr>
          <p:nvPr/>
        </p:nvSpPr>
        <p:spPr bwMode="auto">
          <a:xfrm>
            <a:off x="149225" y="-571500"/>
            <a:ext cx="1600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19" name="AutoShape 6" descr="Image result for photos for library vision"/>
          <p:cNvSpPr>
            <a:spLocks noChangeAspect="1" noChangeArrowheads="1"/>
          </p:cNvSpPr>
          <p:nvPr/>
        </p:nvSpPr>
        <p:spPr bwMode="auto">
          <a:xfrm>
            <a:off x="149225" y="-571500"/>
            <a:ext cx="1600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35A227-8E03-4428-A0DE-9F92E24762E1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09600" y="4724400"/>
            <a:ext cx="8001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C00FF"/>
                </a:solidFill>
                <a:latin typeface="+mj-lt"/>
              </a:rPr>
              <a:t>Title / Author / Subject/ Class Number /</a:t>
            </a:r>
          </a:p>
          <a:p>
            <a:pPr algn="ctr"/>
            <a:endParaRPr lang="en-US" sz="2400" b="1" dirty="0" smtClean="0">
              <a:solidFill>
                <a:srgbClr val="CC00FF"/>
              </a:solidFill>
              <a:latin typeface="+mj-lt"/>
            </a:endParaRPr>
          </a:p>
          <a:p>
            <a:pPr algn="ctr"/>
            <a:r>
              <a:rPr lang="en-US" sz="2400" b="1" dirty="0" smtClean="0">
                <a:solidFill>
                  <a:srgbClr val="CC00FF"/>
                </a:solidFill>
                <a:latin typeface="+mj-lt"/>
              </a:rPr>
              <a:t>Accession Number / Publisher</a:t>
            </a:r>
          </a:p>
          <a:p>
            <a:pPr algn="just">
              <a:buFont typeface="Wingdings" pitchFamily="2" charset="2"/>
              <a:buChar char="Ø"/>
            </a:pPr>
            <a:endParaRPr lang="en-US" sz="2400" dirty="0"/>
          </a:p>
        </p:txBody>
      </p:sp>
    </p:spTree>
  </p:cSld>
  <p:clrMapOvr>
    <a:masterClrMapping/>
  </p:clrMapOvr>
  <p:transition advClick="0">
    <p:split dir="in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WordArt 17"/>
          <p:cNvSpPr>
            <a:spLocks noChangeArrowheads="1" noChangeShapeType="1" noTextEdit="1"/>
          </p:cNvSpPr>
          <p:nvPr/>
        </p:nvSpPr>
        <p:spPr bwMode="auto">
          <a:xfrm>
            <a:off x="5105400" y="381000"/>
            <a:ext cx="3200400" cy="600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Central Library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990600" y="1962278"/>
          <a:ext cx="7010400" cy="4008882"/>
        </p:xfrm>
        <a:graphic>
          <a:graphicData uri="http://schemas.openxmlformats.org/drawingml/2006/table">
            <a:tbl>
              <a:tblPr/>
              <a:tblGrid>
                <a:gridCol w="3505200"/>
                <a:gridCol w="3505200"/>
              </a:tblGrid>
              <a:tr h="838200">
                <a:tc>
                  <a:txBody>
                    <a:bodyPr/>
                    <a:lstStyle/>
                    <a:p>
                      <a:pPr algn="ctr"/>
                      <a:r>
                        <a:rPr lang="en-US" sz="2800" b="1" kern="1200" dirty="0" smtClean="0">
                          <a:solidFill>
                            <a:srgbClr val="3366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NPTEL</a:t>
                      </a:r>
                    </a:p>
                    <a:p>
                      <a:pPr algn="ctr"/>
                      <a:r>
                        <a:rPr lang="en-US" sz="1800" b="1" kern="1200" dirty="0" smtClean="0">
                          <a:solidFill>
                            <a:srgbClr val="FF00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www.nptel.ac.in</a:t>
                      </a:r>
                    </a:p>
                  </a:txBody>
                  <a:tcPr marL="48095" marR="48095" marT="0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095" marR="48095" marT="0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49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rgbClr val="3366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NDL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rgbClr val="FF00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www.ndl.iitkgp.ac.in</a:t>
                      </a:r>
                    </a:p>
                  </a:txBody>
                  <a:tcPr marL="48095" marR="48095" marT="0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095" marR="48095" marT="0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21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200" dirty="0" smtClean="0">
                          <a:solidFill>
                            <a:srgbClr val="3366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SWAYAM</a:t>
                      </a:r>
                      <a:endParaRPr lang="en-US" sz="2400" b="1" kern="1200" dirty="0" smtClean="0">
                        <a:solidFill>
                          <a:srgbClr val="3366FF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rgbClr val="FF00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www.swayam.gov.in</a:t>
                      </a:r>
                      <a:endParaRPr lang="en-US" sz="1800" b="1" kern="1200" dirty="0">
                        <a:solidFill>
                          <a:srgbClr val="FF0066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095" marR="48095" marT="0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095" marR="48095" marT="0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200" dirty="0" smtClean="0">
                          <a:solidFill>
                            <a:srgbClr val="3366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SWAYAM </a:t>
                      </a:r>
                      <a:r>
                        <a:rPr lang="en-US" sz="1400" b="1" dirty="0" smtClean="0">
                          <a:solidFill>
                            <a:srgbClr val="3366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kern="1200" dirty="0" smtClean="0">
                          <a:solidFill>
                            <a:srgbClr val="3366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PRABHA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rgbClr val="FF00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www.swayamprabha.gov.in</a:t>
                      </a:r>
                      <a:endParaRPr lang="en-US" sz="1800" b="1" kern="1200" dirty="0">
                        <a:solidFill>
                          <a:srgbClr val="FF0066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095" marR="48095" marT="0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095" marR="48095" marT="0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200" dirty="0" smtClean="0">
                          <a:solidFill>
                            <a:srgbClr val="3366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N-List</a:t>
                      </a:r>
                    </a:p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rgbClr val="FF00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www.nlist.inflibnet.ac.in</a:t>
                      </a:r>
                      <a:endParaRPr lang="en-US" sz="1800" b="1" kern="1200" dirty="0">
                        <a:solidFill>
                          <a:srgbClr val="FF0066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095" marR="48095" marT="0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095" marR="48095" marT="0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3" name="Picture 22" descr="C:\Users\Library\Desktop\logos\NDL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2895600"/>
            <a:ext cx="185674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 descr="C:\Users\Library\Desktop\logos\swyam logo final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3657600"/>
            <a:ext cx="19927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 descr="C:\Users\Library\Desktop\logos\mqdefault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4495800"/>
            <a:ext cx="1981200" cy="65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 descr="C:\Users\Library\Desktop\Boards\nlist-logo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6400" y="5257800"/>
            <a:ext cx="1772348" cy="609600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10" name="WordArt 13"/>
          <p:cNvSpPr>
            <a:spLocks noChangeArrowheads="1" noChangeShapeType="1" noTextEdit="1"/>
          </p:cNvSpPr>
          <p:nvPr/>
        </p:nvSpPr>
        <p:spPr bwMode="auto">
          <a:xfrm>
            <a:off x="685800" y="1371600"/>
            <a:ext cx="38862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BD Bockloo"/>
              </a:rPr>
              <a:t>e-Learning Databases</a:t>
            </a:r>
            <a:endParaRPr lang="en-US" sz="32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BD Bockloo"/>
            </a:endParaRPr>
          </a:p>
        </p:txBody>
      </p:sp>
      <p:pic>
        <p:nvPicPr>
          <p:cNvPr id="9" name="Picture 8" descr="C:\Users\Library\Desktop\NPTEL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0" y="2133600"/>
            <a:ext cx="1752600" cy="533400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35A227-8E03-4428-A0DE-9F92E24762E1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</p:cSld>
  <p:clrMapOvr>
    <a:masterClrMapping/>
  </p:clrMapOvr>
  <p:transition advClick="0">
    <p:split dir="in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81000" y="1371600"/>
            <a:ext cx="8305800" cy="4876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CC00FF"/>
                </a:solidFill>
              </a:rPr>
              <a:t>IEEE – DIGITAL XPLORE JOURNALS</a:t>
            </a:r>
          </a:p>
          <a:p>
            <a:pPr algn="ctr"/>
            <a:endParaRPr lang="en-US" sz="2400" b="1" dirty="0" smtClean="0">
              <a:solidFill>
                <a:schemeClr val="accent1"/>
              </a:solidFill>
            </a:endParaRPr>
          </a:p>
          <a:p>
            <a:pPr algn="ctr"/>
            <a:endParaRPr lang="en-US" sz="2400" b="1" dirty="0" smtClean="0">
              <a:solidFill>
                <a:schemeClr val="accent1"/>
              </a:solidFill>
            </a:endParaRPr>
          </a:p>
          <a:p>
            <a:pPr algn="ctr"/>
            <a:endParaRPr lang="en-US" b="1" dirty="0" smtClean="0">
              <a:solidFill>
                <a:schemeClr val="accent1"/>
              </a:solidFill>
            </a:endParaRPr>
          </a:p>
          <a:p>
            <a:pPr algn="ctr"/>
            <a:endParaRPr lang="en-US" b="1" dirty="0" smtClean="0">
              <a:solidFill>
                <a:schemeClr val="accent1"/>
              </a:solidFill>
            </a:endParaRPr>
          </a:p>
          <a:p>
            <a:pPr algn="ctr"/>
            <a:endParaRPr lang="en-US" b="1" dirty="0" smtClean="0">
              <a:solidFill>
                <a:schemeClr val="accent1"/>
              </a:solidFill>
            </a:endParaRPr>
          </a:p>
          <a:p>
            <a:pPr algn="ctr"/>
            <a:endParaRPr lang="en-US" b="1" dirty="0" smtClean="0">
              <a:solidFill>
                <a:schemeClr val="accent1"/>
              </a:solidFill>
            </a:endParaRPr>
          </a:p>
          <a:p>
            <a:pPr algn="ctr"/>
            <a:endParaRPr lang="en-US" b="1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algn="ctr"/>
            <a:endParaRPr lang="en-US" b="1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algn="ctr"/>
            <a:endParaRPr lang="en-US" b="1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algn="ctr"/>
            <a:endParaRPr lang="en-US" b="1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algn="ctr"/>
            <a:endParaRPr lang="en-US" b="1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algn="ctr"/>
            <a:endParaRPr lang="en-US" b="1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algn="ctr"/>
            <a:endParaRPr lang="en-US" b="1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algn="ctr"/>
            <a:endParaRPr lang="en-US" b="1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algn="ctr"/>
            <a:endParaRPr lang="en-US" b="1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algn="ctr"/>
            <a:endParaRPr lang="en-US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981200"/>
            <a:ext cx="6781800" cy="3968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WordArt 17"/>
          <p:cNvSpPr>
            <a:spLocks noChangeArrowheads="1" noChangeShapeType="1" noTextEdit="1"/>
          </p:cNvSpPr>
          <p:nvPr/>
        </p:nvSpPr>
        <p:spPr bwMode="auto">
          <a:xfrm>
            <a:off x="5029200" y="381000"/>
            <a:ext cx="3200400" cy="600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Central Library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35A227-8E03-4428-A0DE-9F92E24762E1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</p:cSld>
  <p:clrMapOvr>
    <a:masterClrMapping/>
  </p:clrMapOvr>
  <p:transition advClick="0">
    <p:split dir="in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81000" y="1447800"/>
            <a:ext cx="8305800" cy="4953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 b="1" dirty="0" smtClean="0">
              <a:solidFill>
                <a:srgbClr val="CC00FF"/>
              </a:solidFill>
            </a:endParaRPr>
          </a:p>
          <a:p>
            <a:pPr algn="ctr"/>
            <a:endParaRPr lang="en-US" sz="100" b="1" dirty="0" smtClean="0">
              <a:solidFill>
                <a:srgbClr val="CC00FF"/>
              </a:solidFill>
            </a:endParaRPr>
          </a:p>
          <a:p>
            <a:pPr algn="ctr"/>
            <a:endParaRPr lang="en-US" sz="100" b="1" dirty="0" smtClean="0">
              <a:solidFill>
                <a:srgbClr val="CC00FF"/>
              </a:solidFill>
            </a:endParaRPr>
          </a:p>
          <a:p>
            <a:pPr algn="ctr"/>
            <a:endParaRPr lang="en-US" sz="100" b="1" dirty="0" smtClean="0">
              <a:solidFill>
                <a:srgbClr val="CC00FF"/>
              </a:solidFill>
            </a:endParaRPr>
          </a:p>
          <a:p>
            <a:pPr algn="ctr"/>
            <a:endParaRPr lang="en-US" sz="100" b="1" dirty="0" smtClean="0">
              <a:solidFill>
                <a:srgbClr val="CC00FF"/>
              </a:solidFill>
            </a:endParaRPr>
          </a:p>
          <a:p>
            <a:pPr algn="ctr"/>
            <a:endParaRPr lang="en-US" sz="100" b="1" dirty="0" smtClean="0">
              <a:solidFill>
                <a:srgbClr val="CC00FF"/>
              </a:solidFill>
            </a:endParaRPr>
          </a:p>
          <a:p>
            <a:pPr algn="ctr"/>
            <a:endParaRPr lang="en-US" sz="100" b="1" dirty="0" smtClean="0">
              <a:solidFill>
                <a:srgbClr val="CC00FF"/>
              </a:solidFill>
            </a:endParaRPr>
          </a:p>
          <a:p>
            <a:pPr algn="ctr"/>
            <a:endParaRPr lang="en-US" sz="100" b="1" dirty="0" smtClean="0">
              <a:solidFill>
                <a:srgbClr val="CC00FF"/>
              </a:solidFill>
            </a:endParaRPr>
          </a:p>
          <a:p>
            <a:pPr algn="ctr"/>
            <a:endParaRPr lang="en-US" sz="100" b="1" dirty="0" smtClean="0">
              <a:solidFill>
                <a:srgbClr val="CC00FF"/>
              </a:solidFill>
            </a:endParaRPr>
          </a:p>
          <a:p>
            <a:pPr algn="ctr"/>
            <a:endParaRPr lang="en-US" sz="100" b="1" dirty="0" smtClean="0">
              <a:solidFill>
                <a:srgbClr val="CC00FF"/>
              </a:solidFill>
            </a:endParaRPr>
          </a:p>
          <a:p>
            <a:pPr algn="ctr"/>
            <a:endParaRPr lang="en-US" sz="100" b="1" dirty="0" smtClean="0">
              <a:solidFill>
                <a:srgbClr val="CC00FF"/>
              </a:solidFill>
            </a:endParaRPr>
          </a:p>
          <a:p>
            <a:pPr algn="ctr"/>
            <a:endParaRPr lang="en-US" sz="100" b="1" dirty="0" smtClean="0">
              <a:solidFill>
                <a:srgbClr val="CC00FF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CC00FF"/>
                </a:solidFill>
              </a:rPr>
              <a:t>INFLIBNET- N-LIST</a:t>
            </a:r>
          </a:p>
          <a:p>
            <a:pPr algn="ctr"/>
            <a:r>
              <a:rPr lang="en-US" sz="2000" b="1" dirty="0" smtClean="0">
                <a:solidFill>
                  <a:srgbClr val="CC00FF"/>
                </a:solidFill>
              </a:rPr>
              <a:t>(Online Journals)</a:t>
            </a:r>
          </a:p>
          <a:p>
            <a:pPr algn="ctr"/>
            <a:endParaRPr lang="en-US" sz="2400" b="1" dirty="0" smtClean="0">
              <a:solidFill>
                <a:schemeClr val="accent1"/>
              </a:solidFill>
            </a:endParaRPr>
          </a:p>
          <a:p>
            <a:pPr algn="ctr"/>
            <a:endParaRPr lang="en-US" sz="2400" b="1" dirty="0" smtClean="0">
              <a:solidFill>
                <a:schemeClr val="accent1"/>
              </a:solidFill>
            </a:endParaRPr>
          </a:p>
          <a:p>
            <a:pPr algn="ctr"/>
            <a:endParaRPr lang="en-US" sz="2400" b="1" dirty="0" smtClean="0">
              <a:solidFill>
                <a:schemeClr val="accent1"/>
              </a:solidFill>
            </a:endParaRPr>
          </a:p>
          <a:p>
            <a:pPr algn="ctr"/>
            <a:endParaRPr lang="en-US" b="1" dirty="0" smtClean="0">
              <a:solidFill>
                <a:schemeClr val="accent1"/>
              </a:solidFill>
            </a:endParaRPr>
          </a:p>
          <a:p>
            <a:pPr algn="ctr"/>
            <a:endParaRPr lang="en-US" b="1" dirty="0" smtClean="0">
              <a:solidFill>
                <a:schemeClr val="accent1"/>
              </a:solidFill>
            </a:endParaRPr>
          </a:p>
          <a:p>
            <a:pPr algn="ctr"/>
            <a:endParaRPr lang="en-US" b="1" dirty="0" smtClean="0">
              <a:solidFill>
                <a:schemeClr val="accent1"/>
              </a:solidFill>
            </a:endParaRPr>
          </a:p>
          <a:p>
            <a:pPr algn="ctr"/>
            <a:endParaRPr lang="en-US" b="1" dirty="0" smtClean="0">
              <a:solidFill>
                <a:schemeClr val="accent1"/>
              </a:solidFill>
            </a:endParaRPr>
          </a:p>
          <a:p>
            <a:pPr algn="ctr"/>
            <a:endParaRPr lang="en-US" b="1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algn="ctr"/>
            <a:endParaRPr lang="en-US" b="1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algn="ctr"/>
            <a:endParaRPr lang="en-US" b="1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algn="ctr"/>
            <a:endParaRPr lang="en-US" b="1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algn="ctr"/>
            <a:endParaRPr lang="en-US" b="1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algn="ctr"/>
            <a:endParaRPr lang="en-US" b="1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algn="ctr"/>
            <a:endParaRPr lang="en-US" b="1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algn="ctr"/>
            <a:endParaRPr lang="en-US" b="1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algn="ctr"/>
            <a:endParaRPr lang="en-US" b="1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algn="ctr"/>
            <a:endParaRPr lang="en-US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2236392"/>
            <a:ext cx="79248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WordArt 17"/>
          <p:cNvSpPr>
            <a:spLocks noChangeArrowheads="1" noChangeShapeType="1" noTextEdit="1"/>
          </p:cNvSpPr>
          <p:nvPr/>
        </p:nvSpPr>
        <p:spPr bwMode="auto">
          <a:xfrm>
            <a:off x="5029200" y="381000"/>
            <a:ext cx="3200400" cy="600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Central Library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35A227-8E03-4428-A0DE-9F92E24762E1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</p:cSld>
  <p:clrMapOvr>
    <a:masterClrMapping/>
  </p:clrMapOvr>
  <p:transition advClick="0">
    <p:split dir="in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81000" y="1371600"/>
            <a:ext cx="8305800" cy="4953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rgbClr val="CC00FF"/>
              </a:solidFill>
            </a:endParaRPr>
          </a:p>
          <a:p>
            <a:pPr algn="ctr"/>
            <a:endParaRPr lang="en-US" sz="100" b="1" dirty="0" smtClean="0">
              <a:solidFill>
                <a:srgbClr val="CC00FF"/>
              </a:solidFill>
            </a:endParaRPr>
          </a:p>
          <a:p>
            <a:pPr algn="ctr"/>
            <a:endParaRPr lang="en-US" sz="100" b="1" dirty="0" smtClean="0">
              <a:solidFill>
                <a:srgbClr val="CC00FF"/>
              </a:solidFill>
            </a:endParaRPr>
          </a:p>
          <a:p>
            <a:pPr algn="ctr"/>
            <a:endParaRPr lang="en-US" sz="100" b="1" dirty="0" smtClean="0">
              <a:solidFill>
                <a:srgbClr val="CC00FF"/>
              </a:solidFill>
            </a:endParaRPr>
          </a:p>
          <a:p>
            <a:pPr algn="ctr"/>
            <a:endParaRPr lang="en-US" sz="100" b="1" dirty="0" smtClean="0">
              <a:solidFill>
                <a:srgbClr val="CC00FF"/>
              </a:solidFill>
            </a:endParaRPr>
          </a:p>
          <a:p>
            <a:pPr algn="ctr"/>
            <a:endParaRPr lang="en-US" sz="100" b="1" dirty="0" smtClean="0">
              <a:solidFill>
                <a:srgbClr val="CC00FF"/>
              </a:solidFill>
            </a:endParaRPr>
          </a:p>
          <a:p>
            <a:pPr algn="ctr"/>
            <a:endParaRPr lang="en-US" sz="100" b="1" dirty="0" smtClean="0">
              <a:solidFill>
                <a:srgbClr val="CC00FF"/>
              </a:solidFill>
            </a:endParaRPr>
          </a:p>
          <a:p>
            <a:pPr algn="ctr"/>
            <a:endParaRPr lang="en-US" sz="100" b="1" dirty="0" smtClean="0">
              <a:solidFill>
                <a:srgbClr val="CC00FF"/>
              </a:solidFill>
            </a:endParaRPr>
          </a:p>
          <a:p>
            <a:pPr algn="ctr"/>
            <a:endParaRPr lang="en-US" sz="100" b="1" dirty="0" smtClean="0">
              <a:solidFill>
                <a:srgbClr val="CC00FF"/>
              </a:solidFill>
            </a:endParaRPr>
          </a:p>
          <a:p>
            <a:pPr algn="ctr"/>
            <a:endParaRPr lang="en-US" sz="100" b="1" dirty="0" smtClean="0">
              <a:solidFill>
                <a:srgbClr val="CC00FF"/>
              </a:solidFill>
            </a:endParaRPr>
          </a:p>
          <a:p>
            <a:pPr algn="ctr"/>
            <a:endParaRPr lang="en-US" sz="100" b="1" dirty="0" smtClean="0">
              <a:solidFill>
                <a:srgbClr val="CC00FF"/>
              </a:solidFill>
            </a:endParaRPr>
          </a:p>
          <a:p>
            <a:pPr algn="ctr"/>
            <a:endParaRPr lang="en-US" sz="100" b="1" dirty="0" smtClean="0">
              <a:solidFill>
                <a:srgbClr val="CC00FF"/>
              </a:solidFill>
            </a:endParaRPr>
          </a:p>
          <a:p>
            <a:pPr algn="ctr"/>
            <a:endParaRPr lang="en-US" sz="100" b="1" dirty="0" smtClean="0">
              <a:solidFill>
                <a:srgbClr val="CC00FF"/>
              </a:solidFill>
            </a:endParaRPr>
          </a:p>
          <a:p>
            <a:pPr algn="ctr"/>
            <a:endParaRPr lang="en-US" sz="100" b="1" dirty="0" smtClean="0">
              <a:solidFill>
                <a:srgbClr val="CC00FF"/>
              </a:solidFill>
            </a:endParaRPr>
          </a:p>
          <a:p>
            <a:pPr algn="ctr"/>
            <a:endParaRPr lang="en-US" sz="100" b="1" dirty="0" smtClean="0">
              <a:solidFill>
                <a:srgbClr val="CC00FF"/>
              </a:solidFill>
            </a:endParaRPr>
          </a:p>
          <a:p>
            <a:pPr algn="ctr"/>
            <a:endParaRPr lang="en-US" sz="100" b="1" dirty="0" smtClean="0">
              <a:solidFill>
                <a:srgbClr val="CC00FF"/>
              </a:solidFill>
            </a:endParaRPr>
          </a:p>
          <a:p>
            <a:pPr algn="ctr"/>
            <a:endParaRPr lang="en-US" sz="100" b="1" dirty="0" smtClean="0">
              <a:solidFill>
                <a:srgbClr val="CC00FF"/>
              </a:solidFill>
            </a:endParaRPr>
          </a:p>
          <a:p>
            <a:pPr algn="ctr"/>
            <a:endParaRPr lang="en-US" sz="100" b="1" dirty="0" smtClean="0">
              <a:solidFill>
                <a:srgbClr val="CC00FF"/>
              </a:solidFill>
            </a:endParaRPr>
          </a:p>
          <a:p>
            <a:pPr algn="ctr"/>
            <a:endParaRPr lang="en-US" sz="100" b="1" dirty="0" smtClean="0">
              <a:solidFill>
                <a:srgbClr val="CC00FF"/>
              </a:solidFill>
            </a:endParaRPr>
          </a:p>
          <a:p>
            <a:pPr algn="ctr"/>
            <a:endParaRPr lang="en-US" sz="100" b="1" dirty="0" smtClean="0">
              <a:solidFill>
                <a:srgbClr val="CC00FF"/>
              </a:solidFill>
            </a:endParaRPr>
          </a:p>
          <a:p>
            <a:pPr algn="ctr"/>
            <a:endParaRPr lang="en-US" sz="100" b="1" dirty="0" smtClean="0">
              <a:solidFill>
                <a:srgbClr val="CC00FF"/>
              </a:solidFill>
            </a:endParaRPr>
          </a:p>
          <a:p>
            <a:pPr algn="ctr"/>
            <a:endParaRPr lang="en-US" sz="100" b="1" dirty="0" smtClean="0">
              <a:solidFill>
                <a:srgbClr val="CC00FF"/>
              </a:solidFill>
            </a:endParaRPr>
          </a:p>
          <a:p>
            <a:pPr algn="ctr"/>
            <a:endParaRPr lang="en-US" sz="100" b="1" dirty="0" smtClean="0">
              <a:solidFill>
                <a:srgbClr val="CC00FF"/>
              </a:solidFill>
            </a:endParaRPr>
          </a:p>
          <a:p>
            <a:pPr algn="ctr"/>
            <a:endParaRPr lang="en-US" sz="100" b="1" dirty="0" smtClean="0">
              <a:solidFill>
                <a:srgbClr val="CC00FF"/>
              </a:solidFill>
            </a:endParaRPr>
          </a:p>
          <a:p>
            <a:pPr algn="ctr"/>
            <a:endParaRPr lang="en-US" sz="100" b="1" dirty="0" smtClean="0">
              <a:solidFill>
                <a:srgbClr val="CC00FF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CC00FF"/>
                </a:solidFill>
              </a:rPr>
              <a:t>NPTEL</a:t>
            </a:r>
          </a:p>
          <a:p>
            <a:pPr algn="ctr"/>
            <a:r>
              <a:rPr lang="en-US" sz="1800" b="1" dirty="0" smtClean="0">
                <a:solidFill>
                  <a:srgbClr val="CC00FF"/>
                </a:solidFill>
              </a:rPr>
              <a:t>(Web and Video Lectures)</a:t>
            </a:r>
          </a:p>
          <a:p>
            <a:pPr algn="ctr"/>
            <a:endParaRPr lang="en-US" sz="2400" b="1" dirty="0" smtClean="0">
              <a:solidFill>
                <a:schemeClr val="accent1"/>
              </a:solidFill>
            </a:endParaRPr>
          </a:p>
          <a:p>
            <a:pPr algn="ctr"/>
            <a:endParaRPr lang="en-US" sz="2400" b="1" dirty="0" smtClean="0">
              <a:solidFill>
                <a:schemeClr val="accent1"/>
              </a:solidFill>
            </a:endParaRPr>
          </a:p>
          <a:p>
            <a:pPr algn="ctr"/>
            <a:endParaRPr lang="en-US" sz="2400" b="1" dirty="0" smtClean="0">
              <a:solidFill>
                <a:schemeClr val="accent1"/>
              </a:solidFill>
            </a:endParaRPr>
          </a:p>
          <a:p>
            <a:pPr algn="ctr"/>
            <a:endParaRPr lang="en-US" sz="2400" b="1" dirty="0" smtClean="0">
              <a:solidFill>
                <a:schemeClr val="accent1"/>
              </a:solidFill>
            </a:endParaRPr>
          </a:p>
          <a:p>
            <a:pPr algn="ctr"/>
            <a:endParaRPr lang="en-US" sz="2400" b="1" dirty="0" smtClean="0">
              <a:solidFill>
                <a:schemeClr val="accent1"/>
              </a:solidFill>
            </a:endParaRPr>
          </a:p>
          <a:p>
            <a:pPr algn="ctr"/>
            <a:endParaRPr lang="en-US" b="1" dirty="0" smtClean="0">
              <a:solidFill>
                <a:schemeClr val="accent1"/>
              </a:solidFill>
            </a:endParaRPr>
          </a:p>
          <a:p>
            <a:pPr algn="ctr"/>
            <a:endParaRPr lang="en-US" b="1" dirty="0" smtClean="0">
              <a:solidFill>
                <a:schemeClr val="accent1"/>
              </a:solidFill>
            </a:endParaRPr>
          </a:p>
          <a:p>
            <a:pPr algn="ctr"/>
            <a:endParaRPr lang="en-US" b="1" dirty="0" smtClean="0">
              <a:solidFill>
                <a:schemeClr val="accent1"/>
              </a:solidFill>
            </a:endParaRPr>
          </a:p>
          <a:p>
            <a:pPr algn="ctr"/>
            <a:endParaRPr lang="en-US" b="1" dirty="0" smtClean="0">
              <a:solidFill>
                <a:schemeClr val="accent1"/>
              </a:solidFill>
            </a:endParaRPr>
          </a:p>
          <a:p>
            <a:pPr algn="ctr"/>
            <a:endParaRPr lang="en-US" b="1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algn="ctr"/>
            <a:endParaRPr lang="en-US" b="1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algn="ctr"/>
            <a:endParaRPr lang="en-US" b="1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algn="ctr"/>
            <a:endParaRPr lang="en-US" b="1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algn="ctr"/>
            <a:endParaRPr lang="en-US" b="1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algn="ctr"/>
            <a:endParaRPr lang="en-US" b="1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algn="ctr"/>
            <a:endParaRPr lang="en-US" b="1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algn="ctr"/>
            <a:endParaRPr lang="en-US" b="1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algn="ctr"/>
            <a:endParaRPr lang="en-US" b="1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algn="ctr"/>
            <a:endParaRPr lang="en-US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2108796"/>
            <a:ext cx="7239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WordArt 17"/>
          <p:cNvSpPr>
            <a:spLocks noChangeArrowheads="1" noChangeShapeType="1" noTextEdit="1"/>
          </p:cNvSpPr>
          <p:nvPr/>
        </p:nvSpPr>
        <p:spPr bwMode="auto">
          <a:xfrm>
            <a:off x="5029200" y="381000"/>
            <a:ext cx="3200400" cy="600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Central Library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35A227-8E03-4428-A0DE-9F92E24762E1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</p:cSld>
  <p:clrMapOvr>
    <a:masterClrMapping/>
  </p:clrMapOvr>
  <p:transition advClick="0">
    <p:split dir="in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10"/>
          <p:cNvSpPr>
            <a:spLocks noChangeArrowheads="1" noChangeShapeType="1" noTextEdit="1"/>
          </p:cNvSpPr>
          <p:nvPr/>
        </p:nvSpPr>
        <p:spPr bwMode="auto">
          <a:xfrm>
            <a:off x="5105400" y="381000"/>
            <a:ext cx="32004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Central Library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5800" y="1371600"/>
            <a:ext cx="739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rgbClr val="FF0000"/>
                </a:solidFill>
              </a:rPr>
              <a:t>INSTITUTIONS ESTABLISHED BY THE SOCIETY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1981200"/>
            <a:ext cx="8534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tabLst>
                <a:tab pos="0" algn="l"/>
              </a:tabLst>
            </a:pPr>
            <a:r>
              <a:rPr lang="en-US" sz="2400" b="1" dirty="0" smtClean="0">
                <a:solidFill>
                  <a:srgbClr val="0000FF"/>
                </a:solidFill>
              </a:rPr>
              <a:t>TKR College of Engineering &amp; Technology	-	2002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FF0066"/>
                </a:solidFill>
              </a:rPr>
              <a:t>TKR Institute of Management &amp; Science 	-	2003</a:t>
            </a:r>
          </a:p>
          <a:p>
            <a:pPr>
              <a:lnSpc>
                <a:spcPct val="150000"/>
              </a:lnSpc>
            </a:pPr>
            <a:r>
              <a:rPr lang="en-US" sz="2400" b="1" dirty="0" err="1" smtClean="0">
                <a:solidFill>
                  <a:srgbClr val="CC00FF"/>
                </a:solidFill>
              </a:rPr>
              <a:t>Teegala</a:t>
            </a:r>
            <a:r>
              <a:rPr lang="en-US" sz="2400" b="1" dirty="0" smtClean="0">
                <a:solidFill>
                  <a:srgbClr val="CC00FF"/>
                </a:solidFill>
              </a:rPr>
              <a:t> Krishna Reddy Engineering College	-	2005</a:t>
            </a:r>
          </a:p>
          <a:p>
            <a:pPr>
              <a:lnSpc>
                <a:spcPct val="150000"/>
              </a:lnSpc>
            </a:pPr>
            <a:r>
              <a:rPr lang="en-US" sz="2400" b="1" dirty="0" err="1" smtClean="0">
                <a:solidFill>
                  <a:srgbClr val="C00000"/>
                </a:solidFill>
              </a:rPr>
              <a:t>Teegala</a:t>
            </a:r>
            <a:r>
              <a:rPr lang="en-US" sz="2400" b="1" dirty="0" smtClean="0">
                <a:solidFill>
                  <a:srgbClr val="C00000"/>
                </a:solidFill>
              </a:rPr>
              <a:t> Krishna Reddy College of Pharmacy-	2007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002060"/>
                </a:solidFill>
              </a:rPr>
              <a:t>TKR College of Engineering &amp; Technology	-	2009</a:t>
            </a:r>
          </a:p>
          <a:p>
            <a:pPr>
              <a:tabLst>
                <a:tab pos="2463800" algn="l"/>
                <a:tab pos="2743200" algn="l"/>
              </a:tabLst>
            </a:pPr>
            <a:r>
              <a:rPr lang="en-US" sz="2400" b="1" dirty="0" smtClean="0">
                <a:solidFill>
                  <a:srgbClr val="0000FF"/>
                </a:solidFill>
              </a:rPr>
              <a:t>                                  </a:t>
            </a:r>
            <a:r>
              <a:rPr lang="en-US" sz="2400" b="1" dirty="0" smtClean="0">
                <a:solidFill>
                  <a:srgbClr val="FF0000"/>
                </a:solidFill>
              </a:rPr>
              <a:t>(2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nd</a:t>
            </a:r>
            <a:r>
              <a:rPr lang="en-US" sz="2400" b="1" dirty="0" smtClean="0">
                <a:solidFill>
                  <a:srgbClr val="FF0000"/>
                </a:solidFill>
              </a:rPr>
              <a:t> Shift Polytechnic)</a:t>
            </a:r>
          </a:p>
          <a:p>
            <a:pPr>
              <a:tabLst>
                <a:tab pos="2463800" algn="l"/>
                <a:tab pos="2743200" algn="l"/>
              </a:tabLst>
            </a:pPr>
            <a:r>
              <a:rPr lang="en-US" sz="2400" b="1" dirty="0" err="1" smtClean="0">
                <a:solidFill>
                  <a:srgbClr val="9933FF"/>
                </a:solidFill>
              </a:rPr>
              <a:t>Teegala</a:t>
            </a:r>
            <a:r>
              <a:rPr lang="en-US" sz="2400" b="1" dirty="0" smtClean="0">
                <a:solidFill>
                  <a:srgbClr val="9933FF"/>
                </a:solidFill>
              </a:rPr>
              <a:t> Krishna Reddy Engineering College	-	2009</a:t>
            </a:r>
          </a:p>
          <a:p>
            <a:pPr>
              <a:tabLst>
                <a:tab pos="2463800" algn="l"/>
                <a:tab pos="2743200" algn="l"/>
              </a:tabLst>
            </a:pPr>
            <a:r>
              <a:rPr lang="en-US" sz="2400" b="1" dirty="0" smtClean="0">
                <a:solidFill>
                  <a:srgbClr val="0000FF"/>
                </a:solidFill>
              </a:rPr>
              <a:t>                                  </a:t>
            </a:r>
            <a:r>
              <a:rPr lang="en-US" sz="2400" b="1" dirty="0" smtClean="0">
                <a:solidFill>
                  <a:srgbClr val="FF0000"/>
                </a:solidFill>
              </a:rPr>
              <a:t>(2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nd</a:t>
            </a:r>
            <a:r>
              <a:rPr lang="en-US" sz="2400" b="1" dirty="0" smtClean="0">
                <a:solidFill>
                  <a:srgbClr val="FF0000"/>
                </a:solidFill>
              </a:rPr>
              <a:t> Shift Polytechnic)</a:t>
            </a:r>
            <a:r>
              <a:rPr lang="en-US" sz="2400" b="1" dirty="0" smtClean="0">
                <a:solidFill>
                  <a:srgbClr val="0000FF"/>
                </a:solidFill>
              </a:rPr>
              <a:t>	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35A227-8E03-4428-A0DE-9F92E24762E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  <p:transition advClick="0">
    <p:split dir="in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81000" y="1371600"/>
            <a:ext cx="8305800" cy="4953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rgbClr val="CC00FF"/>
              </a:solidFill>
            </a:endParaRPr>
          </a:p>
          <a:p>
            <a:pPr algn="ctr"/>
            <a:endParaRPr lang="en-US" sz="100" b="1" dirty="0" smtClean="0">
              <a:solidFill>
                <a:srgbClr val="CC00FF"/>
              </a:solidFill>
            </a:endParaRPr>
          </a:p>
          <a:p>
            <a:pPr algn="ctr"/>
            <a:endParaRPr lang="en-US" sz="100" b="1" dirty="0" smtClean="0">
              <a:solidFill>
                <a:srgbClr val="CC00FF"/>
              </a:solidFill>
            </a:endParaRPr>
          </a:p>
          <a:p>
            <a:pPr algn="ctr"/>
            <a:endParaRPr lang="en-US" sz="100" b="1" dirty="0" smtClean="0">
              <a:solidFill>
                <a:srgbClr val="CC00FF"/>
              </a:solidFill>
            </a:endParaRPr>
          </a:p>
          <a:p>
            <a:pPr algn="ctr"/>
            <a:endParaRPr lang="en-US" sz="100" b="1" dirty="0" smtClean="0">
              <a:solidFill>
                <a:srgbClr val="CC00FF"/>
              </a:solidFill>
            </a:endParaRPr>
          </a:p>
          <a:p>
            <a:pPr algn="ctr"/>
            <a:endParaRPr lang="en-US" sz="100" b="1" dirty="0" smtClean="0">
              <a:solidFill>
                <a:srgbClr val="CC00FF"/>
              </a:solidFill>
            </a:endParaRPr>
          </a:p>
          <a:p>
            <a:pPr algn="ctr"/>
            <a:endParaRPr lang="en-US" sz="100" b="1" dirty="0" smtClean="0">
              <a:solidFill>
                <a:srgbClr val="CC00FF"/>
              </a:solidFill>
            </a:endParaRPr>
          </a:p>
          <a:p>
            <a:pPr algn="ctr"/>
            <a:endParaRPr lang="en-US" sz="100" b="1" dirty="0" smtClean="0">
              <a:solidFill>
                <a:srgbClr val="CC00FF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CC00FF"/>
                </a:solidFill>
              </a:rPr>
              <a:t>NATIONAL DIGITAL LIBRARY</a:t>
            </a:r>
          </a:p>
          <a:p>
            <a:pPr algn="ctr"/>
            <a:r>
              <a:rPr lang="en-US" sz="1800" b="1" dirty="0" smtClean="0">
                <a:solidFill>
                  <a:srgbClr val="CC00FF"/>
                </a:solidFill>
              </a:rPr>
              <a:t>(KG to PG free e-Books)</a:t>
            </a:r>
            <a:endParaRPr lang="en-US" sz="2400" b="1" dirty="0" smtClean="0">
              <a:solidFill>
                <a:schemeClr val="accent1"/>
              </a:solidFill>
            </a:endParaRPr>
          </a:p>
          <a:p>
            <a:pPr algn="ctr"/>
            <a:endParaRPr lang="en-US" sz="2400" b="1" dirty="0" smtClean="0">
              <a:solidFill>
                <a:schemeClr val="accent1"/>
              </a:solidFill>
            </a:endParaRPr>
          </a:p>
          <a:p>
            <a:pPr algn="ctr"/>
            <a:endParaRPr lang="en-US" sz="2400" b="1" dirty="0" smtClean="0">
              <a:solidFill>
                <a:schemeClr val="accent1"/>
              </a:solidFill>
            </a:endParaRPr>
          </a:p>
          <a:p>
            <a:pPr algn="ctr"/>
            <a:endParaRPr lang="en-US" sz="2400" b="1" dirty="0" smtClean="0">
              <a:solidFill>
                <a:schemeClr val="accent1"/>
              </a:solidFill>
            </a:endParaRPr>
          </a:p>
          <a:p>
            <a:pPr algn="ctr"/>
            <a:endParaRPr lang="en-US" sz="2400" b="1" dirty="0" smtClean="0">
              <a:solidFill>
                <a:schemeClr val="accent1"/>
              </a:solidFill>
            </a:endParaRPr>
          </a:p>
          <a:p>
            <a:pPr algn="ctr"/>
            <a:endParaRPr lang="en-US" b="1" dirty="0" smtClean="0">
              <a:solidFill>
                <a:schemeClr val="accent1"/>
              </a:solidFill>
            </a:endParaRPr>
          </a:p>
          <a:p>
            <a:pPr algn="ctr"/>
            <a:endParaRPr lang="en-US" b="1" dirty="0" smtClean="0">
              <a:solidFill>
                <a:schemeClr val="accent1"/>
              </a:solidFill>
            </a:endParaRPr>
          </a:p>
          <a:p>
            <a:pPr algn="ctr"/>
            <a:endParaRPr lang="en-US" b="1" dirty="0" smtClean="0">
              <a:solidFill>
                <a:schemeClr val="accent1"/>
              </a:solidFill>
            </a:endParaRPr>
          </a:p>
          <a:p>
            <a:pPr algn="ctr"/>
            <a:endParaRPr lang="en-US" b="1" dirty="0" smtClean="0">
              <a:solidFill>
                <a:schemeClr val="accent1"/>
              </a:solidFill>
            </a:endParaRPr>
          </a:p>
          <a:p>
            <a:pPr algn="ctr"/>
            <a:endParaRPr lang="en-US" b="1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algn="ctr"/>
            <a:endParaRPr lang="en-US" b="1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algn="ctr"/>
            <a:endParaRPr lang="en-US" b="1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algn="ctr"/>
            <a:endParaRPr lang="en-US" b="1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algn="ctr"/>
            <a:endParaRPr lang="en-US" b="1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algn="ctr"/>
            <a:endParaRPr lang="en-US" b="1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algn="ctr"/>
            <a:endParaRPr lang="en-US" b="1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algn="ctr"/>
            <a:endParaRPr lang="en-US" b="1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algn="ctr"/>
            <a:endParaRPr lang="en-US" b="1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algn="ctr"/>
            <a:endParaRPr lang="en-US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2209799"/>
            <a:ext cx="6400800" cy="4042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WordArt 17"/>
          <p:cNvSpPr>
            <a:spLocks noChangeArrowheads="1" noChangeShapeType="1" noTextEdit="1"/>
          </p:cNvSpPr>
          <p:nvPr/>
        </p:nvSpPr>
        <p:spPr bwMode="auto">
          <a:xfrm>
            <a:off x="5029200" y="381000"/>
            <a:ext cx="3200400" cy="600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Central Library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35A227-8E03-4428-A0DE-9F92E24762E1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</p:cSld>
  <p:clrMapOvr>
    <a:masterClrMapping/>
  </p:clrMapOvr>
  <p:transition advClick="0">
    <p:split dir="in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81000" y="1371600"/>
            <a:ext cx="8305800" cy="5105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chemeClr val="accent1"/>
              </a:solidFill>
            </a:endParaRPr>
          </a:p>
          <a:p>
            <a:pPr algn="ctr"/>
            <a:endParaRPr lang="en-US" sz="100" b="1" dirty="0" smtClean="0">
              <a:solidFill>
                <a:srgbClr val="CC00FF"/>
              </a:solidFill>
            </a:endParaRPr>
          </a:p>
          <a:p>
            <a:pPr algn="ctr"/>
            <a:endParaRPr lang="en-US" sz="100" b="1" dirty="0" smtClean="0">
              <a:solidFill>
                <a:srgbClr val="CC00FF"/>
              </a:solidFill>
            </a:endParaRPr>
          </a:p>
          <a:p>
            <a:pPr algn="ctr"/>
            <a:endParaRPr lang="en-US" sz="100" b="1" dirty="0" smtClean="0">
              <a:solidFill>
                <a:srgbClr val="CC00FF"/>
              </a:solidFill>
            </a:endParaRPr>
          </a:p>
          <a:p>
            <a:pPr algn="ctr"/>
            <a:endParaRPr lang="en-US" sz="100" b="1" dirty="0" smtClean="0">
              <a:solidFill>
                <a:srgbClr val="CC00FF"/>
              </a:solidFill>
            </a:endParaRPr>
          </a:p>
          <a:p>
            <a:pPr algn="ctr"/>
            <a:endParaRPr lang="en-US" sz="100" b="1" dirty="0" smtClean="0">
              <a:solidFill>
                <a:srgbClr val="CC00FF"/>
              </a:solidFill>
            </a:endParaRPr>
          </a:p>
          <a:p>
            <a:pPr algn="ctr"/>
            <a:endParaRPr lang="en-US" sz="100" b="1" dirty="0" smtClean="0">
              <a:solidFill>
                <a:srgbClr val="CC00FF"/>
              </a:solidFill>
            </a:endParaRPr>
          </a:p>
          <a:p>
            <a:pPr algn="ctr"/>
            <a:endParaRPr lang="en-US" sz="100" b="1" dirty="0" smtClean="0">
              <a:solidFill>
                <a:srgbClr val="CC00FF"/>
              </a:solidFill>
            </a:endParaRPr>
          </a:p>
          <a:p>
            <a:pPr algn="ctr"/>
            <a:endParaRPr lang="en-US" sz="100" b="1" dirty="0" smtClean="0">
              <a:solidFill>
                <a:srgbClr val="CC00FF"/>
              </a:solidFill>
            </a:endParaRPr>
          </a:p>
          <a:p>
            <a:pPr algn="ctr"/>
            <a:endParaRPr lang="en-US" sz="100" b="1" dirty="0" smtClean="0">
              <a:solidFill>
                <a:srgbClr val="CC00FF"/>
              </a:solidFill>
            </a:endParaRPr>
          </a:p>
          <a:p>
            <a:pPr algn="ctr"/>
            <a:endParaRPr lang="en-US" sz="100" b="1" dirty="0" smtClean="0">
              <a:solidFill>
                <a:srgbClr val="CC00FF"/>
              </a:solidFill>
            </a:endParaRPr>
          </a:p>
          <a:p>
            <a:pPr algn="ctr"/>
            <a:endParaRPr lang="en-US" sz="100" b="1" dirty="0" smtClean="0">
              <a:solidFill>
                <a:srgbClr val="CC00FF"/>
              </a:solidFill>
            </a:endParaRPr>
          </a:p>
          <a:p>
            <a:pPr algn="ctr"/>
            <a:endParaRPr lang="en-US" sz="100" b="1" dirty="0" smtClean="0">
              <a:solidFill>
                <a:srgbClr val="CC00FF"/>
              </a:solidFill>
            </a:endParaRPr>
          </a:p>
          <a:p>
            <a:pPr algn="ctr"/>
            <a:endParaRPr lang="en-US" sz="100" b="1" dirty="0" smtClean="0">
              <a:solidFill>
                <a:srgbClr val="CC00FF"/>
              </a:solidFill>
            </a:endParaRPr>
          </a:p>
          <a:p>
            <a:pPr algn="ctr"/>
            <a:endParaRPr lang="en-US" sz="100" b="1" dirty="0" smtClean="0">
              <a:solidFill>
                <a:srgbClr val="CC00FF"/>
              </a:solidFill>
            </a:endParaRPr>
          </a:p>
          <a:p>
            <a:pPr algn="ctr"/>
            <a:endParaRPr lang="en-US" sz="100" b="1" dirty="0" smtClean="0">
              <a:solidFill>
                <a:srgbClr val="CC00FF"/>
              </a:solidFill>
            </a:endParaRPr>
          </a:p>
          <a:p>
            <a:pPr algn="ctr"/>
            <a:endParaRPr lang="en-US" sz="100" b="1" dirty="0" smtClean="0">
              <a:solidFill>
                <a:srgbClr val="CC00FF"/>
              </a:solidFill>
            </a:endParaRPr>
          </a:p>
          <a:p>
            <a:pPr algn="ctr"/>
            <a:endParaRPr lang="en-US" sz="100" b="1" dirty="0" smtClean="0">
              <a:solidFill>
                <a:srgbClr val="CC00FF"/>
              </a:solidFill>
            </a:endParaRPr>
          </a:p>
          <a:p>
            <a:pPr algn="ctr"/>
            <a:endParaRPr lang="en-US" sz="100" b="1" dirty="0" smtClean="0">
              <a:solidFill>
                <a:srgbClr val="CC00FF"/>
              </a:solidFill>
            </a:endParaRPr>
          </a:p>
          <a:p>
            <a:pPr algn="ctr"/>
            <a:endParaRPr lang="en-US" sz="100" b="1" dirty="0" smtClean="0">
              <a:solidFill>
                <a:srgbClr val="CC00FF"/>
              </a:solidFill>
            </a:endParaRPr>
          </a:p>
          <a:p>
            <a:pPr algn="ctr"/>
            <a:endParaRPr lang="en-US" sz="100" b="1" dirty="0" smtClean="0">
              <a:solidFill>
                <a:srgbClr val="CC00FF"/>
              </a:solidFill>
            </a:endParaRPr>
          </a:p>
          <a:p>
            <a:pPr algn="ctr"/>
            <a:endParaRPr lang="en-US" sz="100" b="1" dirty="0" smtClean="0">
              <a:solidFill>
                <a:srgbClr val="CC00FF"/>
              </a:solidFill>
            </a:endParaRPr>
          </a:p>
          <a:p>
            <a:pPr algn="ctr"/>
            <a:endParaRPr lang="en-US" sz="100" b="1" dirty="0" smtClean="0">
              <a:solidFill>
                <a:srgbClr val="CC00FF"/>
              </a:solidFill>
            </a:endParaRPr>
          </a:p>
          <a:p>
            <a:pPr algn="ctr"/>
            <a:endParaRPr lang="en-US" sz="100" b="1" dirty="0" smtClean="0">
              <a:solidFill>
                <a:srgbClr val="CC00FF"/>
              </a:solidFill>
            </a:endParaRPr>
          </a:p>
          <a:p>
            <a:pPr algn="ctr"/>
            <a:endParaRPr lang="en-US" sz="100" b="1" dirty="0" smtClean="0">
              <a:solidFill>
                <a:srgbClr val="CC00FF"/>
              </a:solidFill>
            </a:endParaRPr>
          </a:p>
          <a:p>
            <a:pPr algn="ctr"/>
            <a:endParaRPr lang="en-US" sz="100" b="1" dirty="0" smtClean="0">
              <a:solidFill>
                <a:srgbClr val="CC00FF"/>
              </a:solidFill>
            </a:endParaRPr>
          </a:p>
          <a:p>
            <a:pPr algn="ctr"/>
            <a:endParaRPr lang="en-US" sz="100" b="1" dirty="0" smtClean="0">
              <a:solidFill>
                <a:srgbClr val="CC00FF"/>
              </a:solidFill>
            </a:endParaRPr>
          </a:p>
          <a:p>
            <a:pPr algn="ctr"/>
            <a:endParaRPr lang="en-US" sz="100" b="1" dirty="0" smtClean="0">
              <a:solidFill>
                <a:srgbClr val="CC00FF"/>
              </a:solidFill>
            </a:endParaRPr>
          </a:p>
          <a:p>
            <a:pPr algn="ctr"/>
            <a:endParaRPr lang="en-US" sz="100" b="1" dirty="0" smtClean="0">
              <a:solidFill>
                <a:srgbClr val="CC00FF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CC00FF"/>
                </a:solidFill>
              </a:rPr>
              <a:t>SWAYAM</a:t>
            </a:r>
          </a:p>
          <a:p>
            <a:pPr algn="ctr"/>
            <a:r>
              <a:rPr lang="en-US" sz="2000" b="1" dirty="0" smtClean="0">
                <a:solidFill>
                  <a:srgbClr val="CC00FF"/>
                </a:solidFill>
              </a:rPr>
              <a:t>(Study Web An Young Aspiring Minds)</a:t>
            </a:r>
          </a:p>
          <a:p>
            <a:pPr algn="ctr"/>
            <a:endParaRPr lang="en-US" sz="2400" b="1" dirty="0" smtClean="0">
              <a:solidFill>
                <a:schemeClr val="accent1"/>
              </a:solidFill>
            </a:endParaRPr>
          </a:p>
          <a:p>
            <a:pPr algn="ctr"/>
            <a:endParaRPr lang="en-US" sz="2400" b="1" dirty="0" smtClean="0">
              <a:solidFill>
                <a:schemeClr val="accent1"/>
              </a:solidFill>
            </a:endParaRPr>
          </a:p>
          <a:p>
            <a:pPr algn="ctr"/>
            <a:endParaRPr lang="en-US" sz="2400" b="1" dirty="0" smtClean="0">
              <a:solidFill>
                <a:schemeClr val="accent1"/>
              </a:solidFill>
            </a:endParaRPr>
          </a:p>
          <a:p>
            <a:pPr algn="ctr"/>
            <a:endParaRPr lang="en-US" sz="2400" b="1" dirty="0" smtClean="0">
              <a:solidFill>
                <a:schemeClr val="accent1"/>
              </a:solidFill>
            </a:endParaRPr>
          </a:p>
          <a:p>
            <a:pPr algn="ctr"/>
            <a:endParaRPr lang="en-US" sz="2400" b="1" dirty="0" smtClean="0">
              <a:solidFill>
                <a:schemeClr val="accent1"/>
              </a:solidFill>
            </a:endParaRPr>
          </a:p>
          <a:p>
            <a:pPr algn="ctr"/>
            <a:endParaRPr lang="en-US" b="1" dirty="0" smtClean="0">
              <a:solidFill>
                <a:schemeClr val="accent1"/>
              </a:solidFill>
            </a:endParaRPr>
          </a:p>
          <a:p>
            <a:pPr algn="ctr"/>
            <a:endParaRPr lang="en-US" b="1" dirty="0" smtClean="0">
              <a:solidFill>
                <a:schemeClr val="accent1"/>
              </a:solidFill>
            </a:endParaRPr>
          </a:p>
          <a:p>
            <a:pPr algn="ctr"/>
            <a:endParaRPr lang="en-US" b="1" dirty="0" smtClean="0">
              <a:solidFill>
                <a:schemeClr val="accent1"/>
              </a:solidFill>
            </a:endParaRPr>
          </a:p>
          <a:p>
            <a:pPr algn="ctr"/>
            <a:endParaRPr lang="en-US" b="1" dirty="0" smtClean="0">
              <a:solidFill>
                <a:schemeClr val="accent1"/>
              </a:solidFill>
            </a:endParaRPr>
          </a:p>
          <a:p>
            <a:pPr algn="ctr"/>
            <a:endParaRPr lang="en-US" b="1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algn="ctr"/>
            <a:endParaRPr lang="en-US" b="1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algn="ctr"/>
            <a:endParaRPr lang="en-US" b="1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algn="ctr"/>
            <a:endParaRPr lang="en-US" b="1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algn="ctr"/>
            <a:endParaRPr lang="en-US" b="1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algn="ctr"/>
            <a:endParaRPr lang="en-US" b="1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algn="ctr"/>
            <a:endParaRPr lang="en-US" b="1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algn="ctr"/>
            <a:endParaRPr lang="en-US" b="1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algn="ctr"/>
            <a:endParaRPr lang="en-US" b="1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algn="ctr"/>
            <a:endParaRPr lang="en-US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2248794"/>
            <a:ext cx="7315200" cy="4038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WordArt 17"/>
          <p:cNvSpPr>
            <a:spLocks noChangeArrowheads="1" noChangeShapeType="1" noTextEdit="1"/>
          </p:cNvSpPr>
          <p:nvPr/>
        </p:nvSpPr>
        <p:spPr bwMode="auto">
          <a:xfrm>
            <a:off x="5029200" y="381000"/>
            <a:ext cx="3200400" cy="600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Central Library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35A227-8E03-4428-A0DE-9F92E24762E1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</p:cSld>
  <p:clrMapOvr>
    <a:masterClrMapping/>
  </p:clrMapOvr>
  <p:transition advClick="0">
    <p:split dir="in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17"/>
          <p:cNvSpPr>
            <a:spLocks noChangeArrowheads="1" noChangeShapeType="1" noTextEdit="1"/>
          </p:cNvSpPr>
          <p:nvPr/>
        </p:nvSpPr>
        <p:spPr bwMode="auto">
          <a:xfrm>
            <a:off x="5105400" y="304800"/>
            <a:ext cx="3200400" cy="600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Central Library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609600" y="2057400"/>
            <a:ext cx="8077200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68275" indent="400050">
              <a:spcAft>
                <a:spcPts val="600"/>
              </a:spcAft>
            </a:pPr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IEEE</a:t>
            </a:r>
            <a:r>
              <a:rPr lang="en-US" sz="2000" b="1" dirty="0" smtClean="0">
                <a:solidFill>
                  <a:srgbClr val="0000FF"/>
                </a:solidFill>
                <a:latin typeface="+mj-lt"/>
              </a:rPr>
              <a:t>		-Institute of Electrical &amp; Electronics </a:t>
            </a:r>
            <a:r>
              <a:rPr lang="en-US" sz="2000" b="1" dirty="0" err="1" smtClean="0">
                <a:solidFill>
                  <a:srgbClr val="0000FF"/>
                </a:solidFill>
                <a:latin typeface="+mj-lt"/>
              </a:rPr>
              <a:t>Engg</a:t>
            </a:r>
            <a:endParaRPr lang="en-US" sz="2000" b="1" dirty="0" smtClean="0">
              <a:solidFill>
                <a:srgbClr val="0000FF"/>
              </a:solidFill>
              <a:latin typeface="+mj-lt"/>
            </a:endParaRPr>
          </a:p>
          <a:p>
            <a:pPr marL="168275" indent="400050">
              <a:spcAft>
                <a:spcPts val="600"/>
              </a:spcAft>
            </a:pPr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DELNET</a:t>
            </a:r>
            <a:r>
              <a:rPr lang="en-US" sz="2000" b="1" dirty="0" smtClean="0">
                <a:solidFill>
                  <a:srgbClr val="0000FF"/>
                </a:solidFill>
                <a:latin typeface="+mj-lt"/>
              </a:rPr>
              <a:t>		-Developing Library Network</a:t>
            </a:r>
          </a:p>
          <a:p>
            <a:pPr marL="168275" indent="400050">
              <a:spcAft>
                <a:spcPts val="600"/>
              </a:spcAft>
            </a:pPr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INFLIBNET</a:t>
            </a:r>
            <a:r>
              <a:rPr lang="en-US" sz="2000" b="1" dirty="0" smtClean="0">
                <a:solidFill>
                  <a:srgbClr val="0000FF"/>
                </a:solidFill>
                <a:latin typeface="+mj-lt"/>
              </a:rPr>
              <a:t>	-Information Library Network</a:t>
            </a:r>
          </a:p>
          <a:p>
            <a:pPr marL="168275" indent="400050">
              <a:spcAft>
                <a:spcPts val="600"/>
              </a:spcAft>
            </a:pPr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NDL</a:t>
            </a:r>
            <a:r>
              <a:rPr lang="en-US" sz="2000" b="1" dirty="0" smtClean="0">
                <a:solidFill>
                  <a:srgbClr val="0000FF"/>
                </a:solidFill>
                <a:latin typeface="+mj-lt"/>
              </a:rPr>
              <a:t>		-National Digital Library</a:t>
            </a:r>
          </a:p>
          <a:p>
            <a:pPr marL="168275" indent="400050">
              <a:spcAft>
                <a:spcPts val="600"/>
              </a:spcAft>
            </a:pPr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NPTEL</a:t>
            </a:r>
            <a:r>
              <a:rPr lang="en-US" sz="2000" b="1" dirty="0" smtClean="0">
                <a:solidFill>
                  <a:srgbClr val="0000FF"/>
                </a:solidFill>
                <a:latin typeface="+mj-lt"/>
              </a:rPr>
              <a:t>		-National </a:t>
            </a:r>
            <a:r>
              <a:rPr lang="en-US" sz="2000" b="1" dirty="0" err="1" smtClean="0">
                <a:solidFill>
                  <a:srgbClr val="0000FF"/>
                </a:solidFill>
                <a:latin typeface="+mj-lt"/>
              </a:rPr>
              <a:t>Programme</a:t>
            </a:r>
            <a:r>
              <a:rPr lang="en-US" sz="2000" b="1" dirty="0" smtClean="0">
                <a:solidFill>
                  <a:srgbClr val="0000FF"/>
                </a:solidFill>
                <a:latin typeface="+mj-lt"/>
              </a:rPr>
              <a:t> on Technology                          </a:t>
            </a:r>
          </a:p>
          <a:p>
            <a:pPr marL="168275" indent="400050">
              <a:spcAft>
                <a:spcPts val="600"/>
              </a:spcAft>
            </a:pPr>
            <a:r>
              <a:rPr lang="en-US" sz="2000" b="1" dirty="0" smtClean="0">
                <a:solidFill>
                  <a:srgbClr val="0000FF"/>
                </a:solidFill>
                <a:latin typeface="+mj-lt"/>
              </a:rPr>
              <a:t>                                   Enhanced Learning</a:t>
            </a:r>
          </a:p>
          <a:p>
            <a:pPr marL="168275" indent="400050">
              <a:spcAft>
                <a:spcPts val="600"/>
              </a:spcAft>
            </a:pPr>
            <a:r>
              <a:rPr lang="en-US" sz="2000" b="1" dirty="0" smtClean="0">
                <a:solidFill>
                  <a:srgbClr val="FF0000"/>
                </a:solidFill>
              </a:rPr>
              <a:t>MOOCS</a:t>
            </a:r>
            <a:r>
              <a:rPr lang="en-US" sz="2000" b="1" dirty="0" smtClean="0">
                <a:solidFill>
                  <a:srgbClr val="0000FF"/>
                </a:solidFill>
              </a:rPr>
              <a:t>		-Massive Online Open Courses</a:t>
            </a:r>
          </a:p>
          <a:p>
            <a:pPr marL="168275" indent="400050">
              <a:spcAft>
                <a:spcPts val="600"/>
              </a:spcAft>
            </a:pPr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SWAYAM		</a:t>
            </a:r>
            <a:r>
              <a:rPr lang="en-US" sz="2000" b="1" dirty="0" smtClean="0">
                <a:solidFill>
                  <a:srgbClr val="0000FF"/>
                </a:solidFill>
                <a:latin typeface="+mj-lt"/>
              </a:rPr>
              <a:t>-Study Webs of Active –Learning for </a:t>
            </a:r>
          </a:p>
          <a:p>
            <a:pPr marL="168275" indent="400050">
              <a:spcAft>
                <a:spcPts val="600"/>
              </a:spcAft>
            </a:pPr>
            <a:r>
              <a:rPr lang="en-US" sz="2000" b="1" dirty="0" smtClean="0">
                <a:solidFill>
                  <a:srgbClr val="0000FF"/>
                </a:solidFill>
                <a:latin typeface="+mj-lt"/>
              </a:rPr>
              <a:t>                                 Young Aspiring Minds </a:t>
            </a:r>
            <a:r>
              <a:rPr lang="en-US" sz="2000" b="1" dirty="0" err="1" smtClean="0">
                <a:solidFill>
                  <a:srgbClr val="0000FF"/>
                </a:solidFill>
                <a:latin typeface="+mj-lt"/>
              </a:rPr>
              <a:t>programme</a:t>
            </a:r>
            <a:endParaRPr lang="en-US" sz="2000" b="1" dirty="0" smtClean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4" name="WordArt 13"/>
          <p:cNvSpPr>
            <a:spLocks noChangeArrowheads="1" noChangeShapeType="1" noTextEdit="1"/>
          </p:cNvSpPr>
          <p:nvPr/>
        </p:nvSpPr>
        <p:spPr bwMode="auto">
          <a:xfrm>
            <a:off x="609600" y="1524000"/>
            <a:ext cx="55626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BD Bockloo"/>
              </a:rPr>
              <a:t>Institutional Membership</a:t>
            </a:r>
            <a:endParaRPr lang="en-US" sz="32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BD Bockloo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35A227-8E03-4428-A0DE-9F92E24762E1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</p:cSld>
  <p:clrMapOvr>
    <a:masterClrMapping/>
  </p:clrMapOvr>
  <p:transition advClick="0">
    <p:split dir="in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17"/>
          <p:cNvSpPr>
            <a:spLocks noChangeArrowheads="1" noChangeShapeType="1" noTextEdit="1"/>
          </p:cNvSpPr>
          <p:nvPr/>
        </p:nvSpPr>
        <p:spPr bwMode="auto">
          <a:xfrm>
            <a:off x="5105400" y="304800"/>
            <a:ext cx="3200400" cy="600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Central Library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609600" y="2057400"/>
            <a:ext cx="7315200" cy="4308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68275" indent="4000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600" b="1" dirty="0" smtClean="0">
                <a:solidFill>
                  <a:srgbClr val="0000FF"/>
                </a:solidFill>
                <a:latin typeface="+mj-lt"/>
              </a:rPr>
              <a:t>Question Banks</a:t>
            </a:r>
          </a:p>
          <a:p>
            <a:pPr marL="168275" indent="4000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600" b="1" dirty="0" smtClean="0">
                <a:solidFill>
                  <a:srgbClr val="0000FF"/>
                </a:solidFill>
                <a:latin typeface="+mj-lt"/>
              </a:rPr>
              <a:t>Articles Published by the Student</a:t>
            </a:r>
          </a:p>
          <a:p>
            <a:pPr marL="168275" indent="4000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600" b="1" dirty="0" smtClean="0">
                <a:solidFill>
                  <a:srgbClr val="0000FF"/>
                </a:solidFill>
                <a:latin typeface="+mj-lt"/>
              </a:rPr>
              <a:t>Papers published by the Staff</a:t>
            </a:r>
          </a:p>
          <a:p>
            <a:pPr marL="168275" indent="4000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600" b="1" dirty="0" smtClean="0">
                <a:solidFill>
                  <a:srgbClr val="0000FF"/>
                </a:solidFill>
                <a:latin typeface="+mj-lt"/>
              </a:rPr>
              <a:t>Academic Calendar</a:t>
            </a:r>
          </a:p>
          <a:p>
            <a:pPr marL="168275" indent="4000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600" b="1" dirty="0" smtClean="0">
                <a:solidFill>
                  <a:srgbClr val="0000FF"/>
                </a:solidFill>
              </a:rPr>
              <a:t>College Information Brochure</a:t>
            </a:r>
          </a:p>
          <a:p>
            <a:pPr marL="168275" indent="4000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600" b="1" dirty="0" smtClean="0">
                <a:solidFill>
                  <a:srgbClr val="0000FF"/>
                </a:solidFill>
                <a:latin typeface="+mj-lt"/>
              </a:rPr>
              <a:t>Course Handouts</a:t>
            </a:r>
          </a:p>
          <a:p>
            <a:pPr marL="168275" indent="4000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600" b="1" dirty="0" smtClean="0">
                <a:solidFill>
                  <a:srgbClr val="0000FF"/>
                </a:solidFill>
                <a:latin typeface="+mj-lt"/>
              </a:rPr>
              <a:t>Manuals, Bulletins</a:t>
            </a:r>
          </a:p>
          <a:p>
            <a:pPr marL="168275" indent="4000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600" b="1" dirty="0" smtClean="0">
                <a:solidFill>
                  <a:srgbClr val="0000FF"/>
                </a:solidFill>
                <a:latin typeface="+mj-lt"/>
              </a:rPr>
              <a:t>Lab Records </a:t>
            </a:r>
          </a:p>
          <a:p>
            <a:pPr marL="168275" indent="4000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600" b="1" dirty="0" smtClean="0">
                <a:solidFill>
                  <a:srgbClr val="0000FF"/>
                </a:solidFill>
                <a:latin typeface="+mj-lt"/>
              </a:rPr>
              <a:t>Projects / Dissertations</a:t>
            </a:r>
            <a:endParaRPr lang="en-US" sz="2600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4" name="WordArt 13"/>
          <p:cNvSpPr>
            <a:spLocks noChangeArrowheads="1" noChangeShapeType="1" noTextEdit="1"/>
          </p:cNvSpPr>
          <p:nvPr/>
        </p:nvSpPr>
        <p:spPr bwMode="auto">
          <a:xfrm>
            <a:off x="609600" y="1371600"/>
            <a:ext cx="55626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BD Bockloo"/>
              </a:rPr>
              <a:t>Institutional Repository </a:t>
            </a:r>
            <a:endParaRPr lang="en-US" sz="32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BD Bockloo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35A227-8E03-4428-A0DE-9F92E24762E1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</p:cSld>
  <p:clrMapOvr>
    <a:masterClrMapping/>
  </p:clrMapOvr>
  <p:transition advClick="0">
    <p:split dir="in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Oval 1"/>
          <p:cNvSpPr>
            <a:spLocks noChangeArrowheads="1"/>
          </p:cNvSpPr>
          <p:nvPr/>
        </p:nvSpPr>
        <p:spPr bwMode="auto">
          <a:xfrm>
            <a:off x="3886200" y="3276600"/>
            <a:ext cx="1981200" cy="838200"/>
          </a:xfrm>
          <a:prstGeom prst="ellipse">
            <a:avLst/>
          </a:prstGeom>
          <a:solidFill>
            <a:srgbClr val="FF99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1400" b="1"/>
              <a:t>Library Services &amp; Facilities</a:t>
            </a:r>
          </a:p>
        </p:txBody>
      </p:sp>
      <p:sp>
        <p:nvSpPr>
          <p:cNvPr id="5123" name="Oval 2"/>
          <p:cNvSpPr>
            <a:spLocks noChangeArrowheads="1"/>
          </p:cNvSpPr>
          <p:nvPr/>
        </p:nvSpPr>
        <p:spPr bwMode="auto">
          <a:xfrm>
            <a:off x="3810000" y="1371600"/>
            <a:ext cx="2057400" cy="914400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IEEE </a:t>
            </a:r>
            <a:r>
              <a:rPr lang="en-US" b="1" dirty="0" smtClean="0">
                <a:solidFill>
                  <a:srgbClr val="0000FF"/>
                </a:solidFill>
              </a:rPr>
              <a:t>Subscription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5124" name="Oval 3"/>
          <p:cNvSpPr>
            <a:spLocks noChangeArrowheads="1"/>
          </p:cNvSpPr>
          <p:nvPr/>
        </p:nvSpPr>
        <p:spPr bwMode="auto">
          <a:xfrm>
            <a:off x="1600200" y="1447800"/>
            <a:ext cx="1600200" cy="685800"/>
          </a:xfrm>
          <a:prstGeom prst="ellipse">
            <a:avLst/>
          </a:prstGeom>
          <a:solidFill>
            <a:srgbClr val="FF99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1400" b="1"/>
              <a:t>User Orientation</a:t>
            </a:r>
          </a:p>
        </p:txBody>
      </p:sp>
      <p:sp>
        <p:nvSpPr>
          <p:cNvPr id="5125" name="Oval 4"/>
          <p:cNvSpPr>
            <a:spLocks noChangeArrowheads="1"/>
          </p:cNvSpPr>
          <p:nvPr/>
        </p:nvSpPr>
        <p:spPr bwMode="auto">
          <a:xfrm>
            <a:off x="1143000" y="2438400"/>
            <a:ext cx="1676400" cy="685800"/>
          </a:xfrm>
          <a:prstGeom prst="ellipse">
            <a:avLst/>
          </a:prstGeom>
          <a:solidFill>
            <a:srgbClr val="FF99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1400" b="1"/>
              <a:t>Book Bank Scheme</a:t>
            </a:r>
          </a:p>
        </p:txBody>
      </p:sp>
      <p:sp>
        <p:nvSpPr>
          <p:cNvPr id="5128" name="Oval 7"/>
          <p:cNvSpPr>
            <a:spLocks noChangeArrowheads="1"/>
          </p:cNvSpPr>
          <p:nvPr/>
        </p:nvSpPr>
        <p:spPr bwMode="auto">
          <a:xfrm>
            <a:off x="6172200" y="1447800"/>
            <a:ext cx="1752600" cy="762000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Extended Hours</a:t>
            </a:r>
          </a:p>
        </p:txBody>
      </p:sp>
      <p:sp>
        <p:nvSpPr>
          <p:cNvPr id="5129" name="Oval 8"/>
          <p:cNvSpPr>
            <a:spLocks noChangeArrowheads="1"/>
          </p:cNvSpPr>
          <p:nvPr/>
        </p:nvSpPr>
        <p:spPr bwMode="auto">
          <a:xfrm>
            <a:off x="6629400" y="2286000"/>
            <a:ext cx="1981200" cy="914400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New Arrivals </a:t>
            </a:r>
          </a:p>
        </p:txBody>
      </p:sp>
      <p:sp>
        <p:nvSpPr>
          <p:cNvPr id="5130" name="Oval 9"/>
          <p:cNvSpPr>
            <a:spLocks noChangeArrowheads="1"/>
          </p:cNvSpPr>
          <p:nvPr/>
        </p:nvSpPr>
        <p:spPr bwMode="auto">
          <a:xfrm>
            <a:off x="6934200" y="3352800"/>
            <a:ext cx="1752600" cy="762000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Welfare Collection</a:t>
            </a:r>
          </a:p>
        </p:txBody>
      </p:sp>
      <p:sp>
        <p:nvSpPr>
          <p:cNvPr id="5131" name="Oval 10"/>
          <p:cNvSpPr>
            <a:spLocks noChangeArrowheads="1"/>
          </p:cNvSpPr>
          <p:nvPr/>
        </p:nvSpPr>
        <p:spPr bwMode="auto">
          <a:xfrm>
            <a:off x="6705600" y="4267200"/>
            <a:ext cx="1905000" cy="685800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Competitive </a:t>
            </a:r>
            <a:r>
              <a:rPr lang="en-US" b="1" dirty="0" smtClean="0">
                <a:solidFill>
                  <a:srgbClr val="0000FF"/>
                </a:solidFill>
              </a:rPr>
              <a:t>Books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5132" name="Oval 11"/>
          <p:cNvSpPr>
            <a:spLocks noChangeArrowheads="1"/>
          </p:cNvSpPr>
          <p:nvPr/>
        </p:nvSpPr>
        <p:spPr bwMode="auto">
          <a:xfrm>
            <a:off x="1828800" y="5029200"/>
            <a:ext cx="1600200" cy="762000"/>
          </a:xfrm>
          <a:prstGeom prst="ellipse">
            <a:avLst/>
          </a:prstGeom>
          <a:solidFill>
            <a:srgbClr val="FF99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1400" b="1"/>
              <a:t>Reference Service</a:t>
            </a:r>
          </a:p>
        </p:txBody>
      </p:sp>
      <p:sp>
        <p:nvSpPr>
          <p:cNvPr id="5133" name="Oval 12"/>
          <p:cNvSpPr>
            <a:spLocks noChangeArrowheads="1"/>
          </p:cNvSpPr>
          <p:nvPr/>
        </p:nvSpPr>
        <p:spPr bwMode="auto">
          <a:xfrm>
            <a:off x="6019800" y="4953000"/>
            <a:ext cx="1828800" cy="914400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Syllabus</a:t>
            </a:r>
          </a:p>
          <a:p>
            <a:pPr algn="ctr"/>
            <a:r>
              <a:rPr lang="en-US" b="1" dirty="0">
                <a:solidFill>
                  <a:srgbClr val="0000FF"/>
                </a:solidFill>
              </a:rPr>
              <a:t>Question Papers</a:t>
            </a:r>
          </a:p>
        </p:txBody>
      </p:sp>
      <p:cxnSp>
        <p:nvCxnSpPr>
          <p:cNvPr id="5135" name="Straight Connector 16"/>
          <p:cNvCxnSpPr>
            <a:cxnSpLocks noChangeShapeType="1"/>
          </p:cNvCxnSpPr>
          <p:nvPr/>
        </p:nvCxnSpPr>
        <p:spPr bwMode="auto">
          <a:xfrm rot="5400000">
            <a:off x="4344194" y="4571206"/>
            <a:ext cx="91440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5136" name="Straight Connector 17"/>
          <p:cNvCxnSpPr>
            <a:cxnSpLocks noChangeShapeType="1"/>
            <a:stCxn id="5130" idx="2"/>
          </p:cNvCxnSpPr>
          <p:nvPr/>
        </p:nvCxnSpPr>
        <p:spPr bwMode="auto">
          <a:xfrm rot="10800000">
            <a:off x="5867400" y="3733800"/>
            <a:ext cx="106680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5137" name="Straight Connector 19"/>
          <p:cNvCxnSpPr>
            <a:cxnSpLocks noChangeShapeType="1"/>
          </p:cNvCxnSpPr>
          <p:nvPr/>
        </p:nvCxnSpPr>
        <p:spPr bwMode="auto">
          <a:xfrm rot="10800000" flipV="1">
            <a:off x="5715000" y="2895600"/>
            <a:ext cx="990600" cy="5334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5138" name="Straight Connector 21"/>
          <p:cNvCxnSpPr>
            <a:cxnSpLocks noChangeShapeType="1"/>
            <a:stCxn id="5128" idx="3"/>
          </p:cNvCxnSpPr>
          <p:nvPr/>
        </p:nvCxnSpPr>
        <p:spPr bwMode="auto">
          <a:xfrm rot="5400000">
            <a:off x="5254625" y="2101850"/>
            <a:ext cx="1177925" cy="11715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5139" name="Straight Connector 25"/>
          <p:cNvCxnSpPr>
            <a:cxnSpLocks noChangeShapeType="1"/>
            <a:stCxn id="5131" idx="1"/>
          </p:cNvCxnSpPr>
          <p:nvPr/>
        </p:nvCxnSpPr>
        <p:spPr bwMode="auto">
          <a:xfrm rot="16200000" flipV="1">
            <a:off x="6109493" y="3491707"/>
            <a:ext cx="481013" cy="12700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5140" name="Straight Connector 28"/>
          <p:cNvCxnSpPr>
            <a:cxnSpLocks noChangeShapeType="1"/>
          </p:cNvCxnSpPr>
          <p:nvPr/>
        </p:nvCxnSpPr>
        <p:spPr bwMode="auto">
          <a:xfrm rot="10800000">
            <a:off x="5334000" y="4114800"/>
            <a:ext cx="990600" cy="9144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5141" name="Straight Connector 31"/>
          <p:cNvCxnSpPr>
            <a:cxnSpLocks noChangeShapeType="1"/>
            <a:stCxn id="5122" idx="2"/>
          </p:cNvCxnSpPr>
          <p:nvPr/>
        </p:nvCxnSpPr>
        <p:spPr bwMode="auto">
          <a:xfrm rot="10800000" flipV="1">
            <a:off x="2743200" y="3695700"/>
            <a:ext cx="1143000" cy="3429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5142" name="Straight Connector 32"/>
          <p:cNvCxnSpPr>
            <a:cxnSpLocks noChangeShapeType="1"/>
          </p:cNvCxnSpPr>
          <p:nvPr/>
        </p:nvCxnSpPr>
        <p:spPr bwMode="auto">
          <a:xfrm rot="10800000">
            <a:off x="2819400" y="2971800"/>
            <a:ext cx="1143000" cy="5334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5143" name="Straight Connector 33"/>
          <p:cNvCxnSpPr>
            <a:cxnSpLocks noChangeShapeType="1"/>
          </p:cNvCxnSpPr>
          <p:nvPr/>
        </p:nvCxnSpPr>
        <p:spPr bwMode="auto">
          <a:xfrm rot="16200000" flipV="1">
            <a:off x="3048000" y="1981200"/>
            <a:ext cx="1371600" cy="1371600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45" name="Straight Connector 35"/>
          <p:cNvCxnSpPr>
            <a:cxnSpLocks noChangeShapeType="1"/>
          </p:cNvCxnSpPr>
          <p:nvPr/>
        </p:nvCxnSpPr>
        <p:spPr bwMode="auto">
          <a:xfrm flipV="1">
            <a:off x="3144838" y="4114800"/>
            <a:ext cx="1198562" cy="10668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5146" name="WordArt 10"/>
          <p:cNvSpPr>
            <a:spLocks noChangeArrowheads="1" noChangeShapeType="1" noTextEdit="1"/>
          </p:cNvSpPr>
          <p:nvPr/>
        </p:nvSpPr>
        <p:spPr bwMode="auto">
          <a:xfrm>
            <a:off x="5105400" y="381000"/>
            <a:ext cx="32004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Central Library</a:t>
            </a:r>
          </a:p>
        </p:txBody>
      </p:sp>
      <p:cxnSp>
        <p:nvCxnSpPr>
          <p:cNvPr id="5147" name="Straight Connector 16"/>
          <p:cNvCxnSpPr>
            <a:cxnSpLocks noChangeShapeType="1"/>
          </p:cNvCxnSpPr>
          <p:nvPr/>
        </p:nvCxnSpPr>
        <p:spPr bwMode="auto">
          <a:xfrm rot="5400000">
            <a:off x="4324350" y="2762250"/>
            <a:ext cx="992188" cy="396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5148" name="Oval 1"/>
          <p:cNvSpPr>
            <a:spLocks noChangeArrowheads="1"/>
          </p:cNvSpPr>
          <p:nvPr/>
        </p:nvSpPr>
        <p:spPr bwMode="auto">
          <a:xfrm>
            <a:off x="3810000" y="3124200"/>
            <a:ext cx="2133600" cy="1219200"/>
          </a:xfrm>
          <a:prstGeom prst="ellipse">
            <a:avLst/>
          </a:prstGeom>
          <a:solidFill>
            <a:srgbClr val="FF99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 Services</a:t>
            </a:r>
          </a:p>
          <a:p>
            <a:pPr algn="ctr"/>
            <a:r>
              <a:rPr lang="en-US" b="1" dirty="0" smtClean="0">
                <a:solidFill>
                  <a:srgbClr val="C00000"/>
                </a:solidFill>
              </a:rPr>
              <a:t> &amp;</a:t>
            </a:r>
          </a:p>
          <a:p>
            <a:pPr algn="ctr"/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>
                <a:solidFill>
                  <a:srgbClr val="C00000"/>
                </a:solidFill>
              </a:rPr>
              <a:t>Facilities</a:t>
            </a:r>
          </a:p>
        </p:txBody>
      </p:sp>
      <p:sp>
        <p:nvSpPr>
          <p:cNvPr id="5149" name="Oval 3"/>
          <p:cNvSpPr>
            <a:spLocks noChangeArrowheads="1"/>
          </p:cNvSpPr>
          <p:nvPr/>
        </p:nvSpPr>
        <p:spPr bwMode="auto">
          <a:xfrm>
            <a:off x="1219200" y="1447800"/>
            <a:ext cx="2057400" cy="685800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User Orientation</a:t>
            </a:r>
          </a:p>
        </p:txBody>
      </p:sp>
      <p:sp>
        <p:nvSpPr>
          <p:cNvPr id="5150" name="Oval 4"/>
          <p:cNvSpPr>
            <a:spLocks noChangeArrowheads="1"/>
          </p:cNvSpPr>
          <p:nvPr/>
        </p:nvSpPr>
        <p:spPr bwMode="auto">
          <a:xfrm>
            <a:off x="914400" y="2438400"/>
            <a:ext cx="1981200" cy="685800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Book Bank </a:t>
            </a:r>
          </a:p>
        </p:txBody>
      </p:sp>
      <p:sp>
        <p:nvSpPr>
          <p:cNvPr id="5151" name="Oval 5"/>
          <p:cNvSpPr>
            <a:spLocks noChangeArrowheads="1"/>
          </p:cNvSpPr>
          <p:nvPr/>
        </p:nvSpPr>
        <p:spPr bwMode="auto">
          <a:xfrm>
            <a:off x="381000" y="3581400"/>
            <a:ext cx="2514600" cy="914400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Xerox/ Print/Scanning </a:t>
            </a:r>
            <a:endParaRPr lang="en-US" sz="1400" b="1" dirty="0">
              <a:solidFill>
                <a:srgbClr val="0000FF"/>
              </a:solidFill>
            </a:endParaRPr>
          </a:p>
        </p:txBody>
      </p:sp>
      <p:sp>
        <p:nvSpPr>
          <p:cNvPr id="5153" name="Oval 11"/>
          <p:cNvSpPr>
            <a:spLocks noChangeArrowheads="1"/>
          </p:cNvSpPr>
          <p:nvPr/>
        </p:nvSpPr>
        <p:spPr bwMode="auto">
          <a:xfrm>
            <a:off x="1676400" y="5029200"/>
            <a:ext cx="1828800" cy="762000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Reference Service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5154" name="Oval 13"/>
          <p:cNvSpPr>
            <a:spLocks noChangeArrowheads="1"/>
          </p:cNvSpPr>
          <p:nvPr/>
        </p:nvSpPr>
        <p:spPr bwMode="auto">
          <a:xfrm>
            <a:off x="3886200" y="5029200"/>
            <a:ext cx="2057400" cy="1219200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e-Learning</a:t>
            </a:r>
          </a:p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NPTEL, NDL</a:t>
            </a:r>
          </a:p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SWAYAM</a:t>
            </a:r>
          </a:p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N-List</a:t>
            </a:r>
            <a:endParaRPr lang="en-US" sz="14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advClick="0">
    <p:split dir="in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Text Box 2"/>
          <p:cNvSpPr txBox="1">
            <a:spLocks noChangeArrowheads="1"/>
          </p:cNvSpPr>
          <p:nvPr/>
        </p:nvSpPr>
        <p:spPr bwMode="auto">
          <a:xfrm>
            <a:off x="381000" y="1752600"/>
            <a:ext cx="90678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228600">
              <a:buFont typeface="Arial" charset="0"/>
              <a:buChar char="•"/>
              <a:tabLst>
                <a:tab pos="403225" algn="l"/>
              </a:tabLst>
            </a:pPr>
            <a:r>
              <a:rPr lang="en-US" sz="2400" b="1" dirty="0" smtClean="0">
                <a:solidFill>
                  <a:srgbClr val="0000FF"/>
                </a:solidFill>
                <a:latin typeface="+mj-lt"/>
              </a:rPr>
              <a:t>Circulation</a:t>
            </a:r>
            <a:endParaRPr lang="en-US" sz="2400" b="1" dirty="0">
              <a:solidFill>
                <a:srgbClr val="0000FF"/>
              </a:solidFill>
              <a:latin typeface="+mj-lt"/>
            </a:endParaRPr>
          </a:p>
          <a:p>
            <a:pPr indent="228600">
              <a:buFont typeface="Arial" charset="0"/>
              <a:buChar char="•"/>
              <a:tabLst>
                <a:tab pos="403225" algn="l"/>
              </a:tabLst>
            </a:pPr>
            <a:r>
              <a:rPr lang="en-US" sz="2400" b="1" dirty="0" smtClean="0">
                <a:solidFill>
                  <a:srgbClr val="CC00FF"/>
                </a:solidFill>
                <a:latin typeface="+mj-lt"/>
              </a:rPr>
              <a:t>Reference / Research</a:t>
            </a:r>
            <a:endParaRPr lang="en-US" sz="2400" b="1" dirty="0">
              <a:solidFill>
                <a:srgbClr val="CC00FF"/>
              </a:solidFill>
              <a:latin typeface="+mj-lt"/>
            </a:endParaRPr>
          </a:p>
          <a:p>
            <a:pPr indent="228600">
              <a:buFont typeface="Arial" charset="0"/>
              <a:buChar char="•"/>
              <a:tabLst>
                <a:tab pos="403225" algn="l"/>
              </a:tabLst>
            </a:pP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Automated Library Operations</a:t>
            </a:r>
          </a:p>
          <a:p>
            <a:pPr indent="228600">
              <a:buFont typeface="Arial" charset="0"/>
              <a:buChar char="•"/>
              <a:tabLst>
                <a:tab pos="403225" algn="l"/>
              </a:tabLst>
            </a:pPr>
            <a:r>
              <a:rPr lang="en-US" sz="2400" b="1" dirty="0" smtClean="0">
                <a:solidFill>
                  <a:srgbClr val="0000FF"/>
                </a:solidFill>
                <a:latin typeface="+mj-lt"/>
              </a:rPr>
              <a:t>Book Bank Facility</a:t>
            </a:r>
          </a:p>
          <a:p>
            <a:pPr indent="228600">
              <a:buFont typeface="Arial" charset="0"/>
              <a:buChar char="•"/>
              <a:tabLst>
                <a:tab pos="403225" algn="l"/>
              </a:tabLst>
            </a:pP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Inter Library Loan</a:t>
            </a:r>
          </a:p>
          <a:p>
            <a:pPr indent="228600">
              <a:buFont typeface="Arial" charset="0"/>
              <a:buChar char="•"/>
              <a:tabLst>
                <a:tab pos="403225" algn="l"/>
              </a:tabLst>
            </a:pPr>
            <a:r>
              <a:rPr lang="en-US" sz="2400" b="1" dirty="0" smtClean="0">
                <a:solidFill>
                  <a:srgbClr val="0000FF"/>
                </a:solidFill>
                <a:latin typeface="+mj-lt"/>
              </a:rPr>
              <a:t>Information Alert Service</a:t>
            </a:r>
          </a:p>
          <a:p>
            <a:pPr indent="228600">
              <a:buFont typeface="Arial" charset="0"/>
              <a:buChar char="•"/>
              <a:tabLst>
                <a:tab pos="403225" algn="l"/>
              </a:tabLst>
            </a:pPr>
            <a:r>
              <a:rPr lang="en-US" sz="2400" b="1" dirty="0" smtClean="0">
                <a:solidFill>
                  <a:srgbClr val="CC00FF"/>
                </a:solidFill>
                <a:latin typeface="+mj-lt"/>
              </a:rPr>
              <a:t>Photo copy / Scanning / Printing</a:t>
            </a:r>
          </a:p>
          <a:p>
            <a:pPr indent="228600">
              <a:buFont typeface="Arial" charset="0"/>
              <a:buChar char="•"/>
              <a:tabLst>
                <a:tab pos="403225" algn="l"/>
              </a:tabLst>
            </a:pPr>
            <a:r>
              <a:rPr lang="en-US" sz="2400" b="1" dirty="0" smtClean="0">
                <a:solidFill>
                  <a:srgbClr val="CC00FF"/>
                </a:solidFill>
                <a:latin typeface="+mj-lt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Web Based Service</a:t>
            </a:r>
            <a:endParaRPr lang="en-US" sz="2000" b="1" dirty="0" smtClean="0">
              <a:solidFill>
                <a:srgbClr val="FF0000"/>
              </a:solidFill>
              <a:latin typeface="+mj-lt"/>
            </a:endParaRPr>
          </a:p>
          <a:p>
            <a:pPr indent="228600">
              <a:buFont typeface="Arial" charset="0"/>
              <a:buChar char="•"/>
              <a:tabLst>
                <a:tab pos="403225" algn="l"/>
              </a:tabLst>
            </a:pPr>
            <a:r>
              <a:rPr lang="en-US" sz="2400" b="1" dirty="0" smtClean="0">
                <a:solidFill>
                  <a:srgbClr val="0000FF"/>
                </a:solidFill>
                <a:latin typeface="+mj-lt"/>
              </a:rPr>
              <a:t>User Awareness </a:t>
            </a:r>
            <a:r>
              <a:rPr lang="en-US" sz="2400" b="1" dirty="0" err="1" smtClean="0">
                <a:solidFill>
                  <a:srgbClr val="0000FF"/>
                </a:solidFill>
                <a:latin typeface="+mj-lt"/>
              </a:rPr>
              <a:t>Programme</a:t>
            </a:r>
            <a:endParaRPr lang="en-US" sz="2400" b="1" dirty="0" smtClean="0">
              <a:solidFill>
                <a:srgbClr val="0000FF"/>
              </a:solidFill>
              <a:latin typeface="+mj-lt"/>
            </a:endParaRPr>
          </a:p>
          <a:p>
            <a:pPr indent="228600">
              <a:buFont typeface="Arial" charset="0"/>
              <a:buChar char="•"/>
              <a:tabLst>
                <a:tab pos="403225" algn="l"/>
              </a:tabLst>
            </a:pP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New Arrivals Display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  <a:p>
            <a:pPr indent="228600">
              <a:buFont typeface="Arial" charset="0"/>
              <a:buChar char="•"/>
              <a:tabLst>
                <a:tab pos="403225" algn="l"/>
              </a:tabLst>
            </a:pPr>
            <a:r>
              <a:rPr lang="en-US" sz="2400" b="1" dirty="0" smtClean="0">
                <a:solidFill>
                  <a:schemeClr val="accent5">
                    <a:lumMod val="25000"/>
                  </a:schemeClr>
                </a:solidFill>
                <a:latin typeface="+mj-lt"/>
              </a:rPr>
              <a:t>Career guidance, Competitive Books Service </a:t>
            </a:r>
          </a:p>
          <a:p>
            <a:pPr indent="228600">
              <a:buFont typeface="Arial" charset="0"/>
              <a:buChar char="•"/>
              <a:tabLst>
                <a:tab pos="403225" algn="l"/>
              </a:tabLst>
            </a:pPr>
            <a:r>
              <a:rPr lang="en-US" sz="2400" b="1" dirty="0" smtClean="0">
                <a:solidFill>
                  <a:srgbClr val="0000FF"/>
                </a:solidFill>
                <a:latin typeface="+mj-lt"/>
              </a:rPr>
              <a:t>Selective </a:t>
            </a:r>
            <a:r>
              <a:rPr lang="en-US" sz="2400" b="1" dirty="0">
                <a:solidFill>
                  <a:srgbClr val="0000FF"/>
                </a:solidFill>
                <a:latin typeface="+mj-lt"/>
              </a:rPr>
              <a:t>Dissemination of </a:t>
            </a:r>
            <a:r>
              <a:rPr lang="en-US" sz="2400" b="1" dirty="0" smtClean="0">
                <a:solidFill>
                  <a:srgbClr val="0000FF"/>
                </a:solidFill>
                <a:latin typeface="+mj-lt"/>
              </a:rPr>
              <a:t>Information</a:t>
            </a:r>
            <a:endParaRPr lang="en-US" sz="2400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96612" name="WordArt 4"/>
          <p:cNvSpPr>
            <a:spLocks noChangeArrowheads="1" noChangeShapeType="1" noTextEdit="1"/>
          </p:cNvSpPr>
          <p:nvPr/>
        </p:nvSpPr>
        <p:spPr bwMode="auto">
          <a:xfrm>
            <a:off x="685800" y="1371600"/>
            <a:ext cx="28956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2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BD Bockloo"/>
              </a:rPr>
              <a:t>Services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BD Bockloo"/>
              </a:rPr>
              <a:t>:</a:t>
            </a:r>
          </a:p>
        </p:txBody>
      </p:sp>
      <p:sp>
        <p:nvSpPr>
          <p:cNvPr id="70660" name="WordArt 7"/>
          <p:cNvSpPr>
            <a:spLocks noChangeArrowheads="1" noChangeShapeType="1" noTextEdit="1"/>
          </p:cNvSpPr>
          <p:nvPr/>
        </p:nvSpPr>
        <p:spPr bwMode="auto">
          <a:xfrm>
            <a:off x="5105400" y="304800"/>
            <a:ext cx="3200400" cy="600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Central Library</a:t>
            </a:r>
          </a:p>
        </p:txBody>
      </p:sp>
      <p:pic>
        <p:nvPicPr>
          <p:cNvPr id="70661" name="Picture 8" descr="DSC0016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4175" y="4267200"/>
            <a:ext cx="1949823" cy="2209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2" name="AutoShape 8" descr="https://encrypted-tbn3.gstatic.com/images?q=tbn:ANd9GcSz5E4I6BlpFq9x5Y8gsyYTu5LEn3gc6T4JM6_bbN1xnN2pqBRn"/>
          <p:cNvSpPr>
            <a:spLocks noChangeAspect="1" noChangeArrowheads="1"/>
          </p:cNvSpPr>
          <p:nvPr/>
        </p:nvSpPr>
        <p:spPr bwMode="auto">
          <a:xfrm>
            <a:off x="14922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advClick="0">
    <p:split dir="in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12" descr="ref_rea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7400" y="1524000"/>
            <a:ext cx="3103563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1490" name="Text Box 2"/>
          <p:cNvSpPr txBox="1">
            <a:spLocks noChangeArrowheads="1"/>
          </p:cNvSpPr>
          <p:nvPr/>
        </p:nvSpPr>
        <p:spPr bwMode="auto">
          <a:xfrm>
            <a:off x="533400" y="1828800"/>
            <a:ext cx="7848600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FontTx/>
              <a:buChar char="•"/>
              <a:defRPr/>
            </a:pPr>
            <a:r>
              <a:rPr lang="en-US" sz="2500" b="1" dirty="0" smtClean="0">
                <a:solidFill>
                  <a:srgbClr val="0000FF"/>
                </a:solidFill>
                <a:latin typeface="+mj-lt"/>
              </a:rPr>
              <a:t>Open Access 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•"/>
              <a:defRPr/>
            </a:pPr>
            <a:r>
              <a:rPr lang="en-US" sz="2500" b="1" dirty="0" smtClean="0">
                <a:solidFill>
                  <a:srgbClr val="CC00FF"/>
                </a:solidFill>
                <a:latin typeface="+mj-lt"/>
              </a:rPr>
              <a:t>OPAC(online Catalogue)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•"/>
              <a:defRPr/>
            </a:pPr>
            <a:r>
              <a:rPr lang="en-US" sz="2500" b="1" dirty="0" smtClean="0">
                <a:solidFill>
                  <a:srgbClr val="FF0000"/>
                </a:solidFill>
                <a:latin typeface="+mj-lt"/>
              </a:rPr>
              <a:t>Computerized Services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•"/>
              <a:defRPr/>
            </a:pPr>
            <a:r>
              <a:rPr lang="en-US" sz="2500" b="1" dirty="0" smtClean="0">
                <a:solidFill>
                  <a:srgbClr val="0000FF"/>
                </a:solidFill>
                <a:latin typeface="+mj-lt"/>
              </a:rPr>
              <a:t>Smart cards for members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•"/>
              <a:defRPr/>
            </a:pPr>
            <a:r>
              <a:rPr lang="en-US" sz="2500" b="1" dirty="0" smtClean="0">
                <a:solidFill>
                  <a:srgbClr val="CC00FF"/>
                </a:solidFill>
                <a:latin typeface="+mj-lt"/>
              </a:rPr>
              <a:t>Digital Library Service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•"/>
              <a:defRPr/>
            </a:pPr>
            <a:r>
              <a:rPr lang="en-US" sz="2500" b="1" dirty="0" smtClean="0">
                <a:solidFill>
                  <a:srgbClr val="FF0000"/>
                </a:solidFill>
                <a:latin typeface="+mj-lt"/>
              </a:rPr>
              <a:t>Book Bank Facility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•"/>
              <a:defRPr/>
            </a:pPr>
            <a:r>
              <a:rPr lang="en-US" sz="2500" b="1" dirty="0" smtClean="0">
                <a:solidFill>
                  <a:srgbClr val="0000FF"/>
                </a:solidFill>
                <a:latin typeface="+mj-lt"/>
              </a:rPr>
              <a:t>Over night Issues for Reference Books</a:t>
            </a:r>
          </a:p>
          <a:p>
            <a:pPr marL="173038" indent="-173038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500" b="1" dirty="0" smtClean="0">
                <a:solidFill>
                  <a:srgbClr val="CC00FF"/>
                </a:solidFill>
                <a:latin typeface="+mj-lt"/>
              </a:rPr>
              <a:t>Mobile and e-Mail Alerts for communication</a:t>
            </a:r>
          </a:p>
        </p:txBody>
      </p:sp>
      <p:sp>
        <p:nvSpPr>
          <p:cNvPr id="191492" name="WordArt 4"/>
          <p:cNvSpPr>
            <a:spLocks noChangeArrowheads="1" noChangeShapeType="1" noTextEdit="1"/>
          </p:cNvSpPr>
          <p:nvPr/>
        </p:nvSpPr>
        <p:spPr bwMode="auto">
          <a:xfrm>
            <a:off x="533400" y="1371600"/>
            <a:ext cx="32766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2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BD Bockloo"/>
              </a:rPr>
              <a:t>Facilities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BD Bockloo"/>
              </a:rPr>
              <a:t>:</a:t>
            </a:r>
          </a:p>
        </p:txBody>
      </p:sp>
      <p:sp>
        <p:nvSpPr>
          <p:cNvPr id="68613" name="WordArt 9"/>
          <p:cNvSpPr>
            <a:spLocks noChangeArrowheads="1" noChangeShapeType="1" noTextEdit="1"/>
          </p:cNvSpPr>
          <p:nvPr/>
        </p:nvSpPr>
        <p:spPr bwMode="auto">
          <a:xfrm>
            <a:off x="5105400" y="304800"/>
            <a:ext cx="3200400" cy="600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Central Library</a:t>
            </a:r>
          </a:p>
        </p:txBody>
      </p:sp>
      <p:pic>
        <p:nvPicPr>
          <p:cNvPr id="68614" name="Picture 10" descr="cmproom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582400" y="3733800"/>
            <a:ext cx="2921000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5" name="Picture 11" descr="IMG_07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582400" y="1600200"/>
            <a:ext cx="28956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>
    <p:split dir="in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 descr="xerox1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629400" y="3633788"/>
            <a:ext cx="1981200" cy="253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4" name="WordArt 13"/>
          <p:cNvSpPr>
            <a:spLocks noChangeArrowheads="1" noChangeShapeType="1" noTextEdit="1"/>
          </p:cNvSpPr>
          <p:nvPr/>
        </p:nvSpPr>
        <p:spPr bwMode="auto">
          <a:xfrm>
            <a:off x="457200" y="1371600"/>
            <a:ext cx="58674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BD Bockloo"/>
              </a:rPr>
              <a:t>Photo copy / Printing /Scanning</a:t>
            </a:r>
            <a:endParaRPr lang="en-US" sz="32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BD Bockloo"/>
            </a:endParaRPr>
          </a:p>
        </p:txBody>
      </p:sp>
      <p:sp>
        <p:nvSpPr>
          <p:cNvPr id="65540" name="WordArt 17"/>
          <p:cNvSpPr>
            <a:spLocks noChangeArrowheads="1" noChangeShapeType="1" noTextEdit="1"/>
          </p:cNvSpPr>
          <p:nvPr/>
        </p:nvSpPr>
        <p:spPr bwMode="auto">
          <a:xfrm>
            <a:off x="5105400" y="381000"/>
            <a:ext cx="3200400" cy="600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Central Library</a:t>
            </a:r>
          </a:p>
        </p:txBody>
      </p:sp>
      <p:sp>
        <p:nvSpPr>
          <p:cNvPr id="65541" name="TextBox 4"/>
          <p:cNvSpPr txBox="1">
            <a:spLocks noChangeArrowheads="1"/>
          </p:cNvSpPr>
          <p:nvPr/>
        </p:nvSpPr>
        <p:spPr bwMode="auto">
          <a:xfrm>
            <a:off x="432396" y="2133600"/>
            <a:ext cx="8305800" cy="27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	</a:t>
            </a:r>
            <a:r>
              <a:rPr lang="en-US" sz="2400" b="1" dirty="0" smtClean="0">
                <a:solidFill>
                  <a:srgbClr val="0000FF"/>
                </a:solidFill>
                <a:latin typeface="+mj-lt"/>
              </a:rPr>
              <a:t>Library </a:t>
            </a:r>
            <a:r>
              <a:rPr lang="en-US" sz="2400" b="1" dirty="0">
                <a:solidFill>
                  <a:srgbClr val="0000FF"/>
                </a:solidFill>
                <a:latin typeface="+mj-lt"/>
              </a:rPr>
              <a:t>&amp; Information Centre provides Reprographic </a:t>
            </a:r>
            <a:r>
              <a:rPr lang="en-US" sz="2400" b="1" dirty="0" smtClean="0">
                <a:solidFill>
                  <a:srgbClr val="0000FF"/>
                </a:solidFill>
                <a:latin typeface="+mj-lt"/>
              </a:rPr>
              <a:t>facility to </a:t>
            </a:r>
            <a:r>
              <a:rPr lang="en-US" sz="2400" b="1" dirty="0">
                <a:solidFill>
                  <a:srgbClr val="0000FF"/>
                </a:solidFill>
                <a:latin typeface="+mj-lt"/>
              </a:rPr>
              <a:t>the students and </a:t>
            </a:r>
            <a:r>
              <a:rPr lang="en-US" sz="2400" b="1" dirty="0" smtClean="0">
                <a:solidFill>
                  <a:srgbClr val="0000FF"/>
                </a:solidFill>
                <a:latin typeface="+mj-lt"/>
              </a:rPr>
              <a:t>staff </a:t>
            </a:r>
            <a:r>
              <a:rPr lang="en-US" sz="2400" b="1" dirty="0">
                <a:solidFill>
                  <a:srgbClr val="0000FF"/>
                </a:solidFill>
                <a:latin typeface="+mj-lt"/>
              </a:rPr>
              <a:t>This service </a:t>
            </a:r>
            <a:r>
              <a:rPr lang="en-US" sz="2400" b="1" dirty="0" smtClean="0">
                <a:solidFill>
                  <a:srgbClr val="0000FF"/>
                </a:solidFill>
                <a:latin typeface="+mj-lt"/>
              </a:rPr>
              <a:t>is provided </a:t>
            </a:r>
            <a:r>
              <a:rPr lang="en-US" sz="2400" b="1" dirty="0">
                <a:solidFill>
                  <a:srgbClr val="0000FF"/>
                </a:solidFill>
                <a:latin typeface="+mj-lt"/>
              </a:rPr>
              <a:t>to users on payment basis for </a:t>
            </a:r>
            <a:r>
              <a:rPr lang="en-US" sz="2400" b="1" dirty="0" smtClean="0">
                <a:solidFill>
                  <a:srgbClr val="0000FF"/>
                </a:solidFill>
                <a:latin typeface="+mj-lt"/>
              </a:rPr>
              <a:t>Reference material </a:t>
            </a:r>
            <a:r>
              <a:rPr lang="en-US" sz="2400" b="1" dirty="0">
                <a:solidFill>
                  <a:srgbClr val="0000FF"/>
                </a:solidFill>
                <a:latin typeface="+mj-lt"/>
              </a:rPr>
              <a:t>like, </a:t>
            </a:r>
            <a:endParaRPr lang="en-US" sz="2400" b="1" dirty="0" smtClean="0">
              <a:solidFill>
                <a:srgbClr val="0000FF"/>
              </a:solidFill>
              <a:latin typeface="+mj-lt"/>
            </a:endParaRPr>
          </a:p>
          <a:p>
            <a:endParaRPr lang="en-US" sz="2400" b="1" dirty="0">
              <a:solidFill>
                <a:srgbClr val="0000FF"/>
              </a:solidFill>
              <a:latin typeface="+mj-lt"/>
            </a:endParaRPr>
          </a:p>
          <a:p>
            <a:r>
              <a:rPr lang="en-US" sz="24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b="1" i="1" dirty="0" smtClean="0">
                <a:solidFill>
                  <a:srgbClr val="FF0000"/>
                </a:solidFill>
                <a:latin typeface="+mj-lt"/>
              </a:rPr>
              <a:t>       Books</a:t>
            </a:r>
            <a:r>
              <a:rPr lang="en-US" sz="2400" b="1" i="1" dirty="0">
                <a:solidFill>
                  <a:srgbClr val="FF0000"/>
                </a:solidFill>
                <a:latin typeface="+mj-lt"/>
              </a:rPr>
              <a:t>, Periodicals, Question </a:t>
            </a:r>
            <a:r>
              <a:rPr lang="en-US" sz="2400" b="1" i="1" dirty="0" smtClean="0">
                <a:solidFill>
                  <a:srgbClr val="FF0000"/>
                </a:solidFill>
                <a:latin typeface="+mj-lt"/>
              </a:rPr>
              <a:t>papers Thesis </a:t>
            </a:r>
            <a:r>
              <a:rPr lang="en-US" sz="2400" b="1" i="1" dirty="0">
                <a:solidFill>
                  <a:srgbClr val="FF0000"/>
                </a:solidFill>
                <a:latin typeface="+mj-lt"/>
              </a:rPr>
              <a:t>and </a:t>
            </a:r>
          </a:p>
          <a:p>
            <a:r>
              <a:rPr lang="en-US" sz="2400" b="1" i="1" dirty="0">
                <a:solidFill>
                  <a:srgbClr val="FF0000"/>
                </a:solidFill>
                <a:latin typeface="+mj-lt"/>
              </a:rPr>
              <a:t>Bound volumes </a:t>
            </a:r>
            <a:r>
              <a:rPr lang="en-US" sz="2400" b="1" i="1" dirty="0" smtClean="0">
                <a:solidFill>
                  <a:srgbClr val="FF0000"/>
                </a:solidFill>
                <a:latin typeface="+mj-lt"/>
              </a:rPr>
              <a:t>etc..</a:t>
            </a:r>
            <a:r>
              <a:rPr lang="en-US" sz="2800" b="1" i="1" dirty="0" smtClean="0">
                <a:solidFill>
                  <a:srgbClr val="FF0000"/>
                </a:solidFill>
                <a:latin typeface="+mj-lt"/>
              </a:rPr>
              <a:t>.</a:t>
            </a:r>
            <a:endParaRPr lang="en-US" sz="2800" b="1" i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05400" y="4267200"/>
            <a:ext cx="3276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26" name="Picture 2" descr="C:\Users\mamatha\Desktop\Library Staff\hp print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4572000"/>
            <a:ext cx="1854626" cy="1598093"/>
          </a:xfrm>
          <a:prstGeom prst="rect">
            <a:avLst/>
          </a:prstGeom>
          <a:noFill/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35A227-8E03-4428-A0DE-9F92E24762E1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</p:cSld>
  <p:clrMapOvr>
    <a:masterClrMapping/>
  </p:clrMapOvr>
  <p:transition advClick="0">
    <p:split dir="in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9600" y="1828800"/>
            <a:ext cx="8382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rgbClr val="C00000"/>
                </a:solidFill>
                <a:latin typeface="+mj-lt"/>
              </a:rPr>
              <a:t>Two types of Resources are available.</a:t>
            </a:r>
            <a:endParaRPr lang="en-US" b="1" dirty="0">
              <a:solidFill>
                <a:srgbClr val="C00000"/>
              </a:solidFill>
              <a:latin typeface="+mj-lt"/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en-US" b="1" dirty="0">
                <a:solidFill>
                  <a:srgbClr val="0000FF"/>
                </a:solidFill>
                <a:latin typeface="+mj-lt"/>
              </a:rPr>
              <a:t>Printing </a:t>
            </a:r>
            <a:r>
              <a:rPr lang="en-US" b="1" dirty="0" smtClean="0">
                <a:solidFill>
                  <a:srgbClr val="0000FF"/>
                </a:solidFill>
                <a:latin typeface="+mj-lt"/>
              </a:rPr>
              <a:t>Material-DDC(Classification Scheme)-Books, Journals, Projects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b="1" dirty="0" smtClean="0">
                <a:solidFill>
                  <a:srgbClr val="0000FF"/>
                </a:solidFill>
                <a:latin typeface="+mj-lt"/>
              </a:rPr>
              <a:t>Non-Printing Material-UDC</a:t>
            </a:r>
            <a:r>
              <a:rPr lang="en-US" b="1" dirty="0" smtClean="0">
                <a:solidFill>
                  <a:srgbClr val="0000FF"/>
                </a:solidFill>
              </a:rPr>
              <a:t>(Classification Scheme)-CD, DVD, Microfilm, Floppy’s</a:t>
            </a:r>
            <a:endParaRPr lang="en-US" b="1" dirty="0">
              <a:solidFill>
                <a:srgbClr val="0000FF"/>
              </a:solidFill>
              <a:latin typeface="+mj-lt"/>
            </a:endParaRPr>
          </a:p>
          <a:p>
            <a:pPr marL="342900" indent="-342900">
              <a:defRPr/>
            </a:pPr>
            <a:endParaRPr lang="en-US" b="1" dirty="0">
              <a:solidFill>
                <a:srgbClr val="0000FF"/>
              </a:solidFill>
              <a:latin typeface="+mj-lt"/>
            </a:endParaRPr>
          </a:p>
          <a:p>
            <a:pPr marL="342900" indent="-342900">
              <a:defRPr/>
            </a:pPr>
            <a:r>
              <a:rPr lang="en-US" b="1" dirty="0">
                <a:solidFill>
                  <a:srgbClr val="0000FF"/>
                </a:solidFill>
                <a:latin typeface="+mj-lt"/>
              </a:rPr>
              <a:t>Books in TKRCET Central Library are arranged branch wise, Subject wise(under the Author alphabetical sequence) using under scheme of DDC(Dewey Decimal Classification </a:t>
            </a:r>
            <a:r>
              <a:rPr lang="en-US" b="1" dirty="0" smtClean="0">
                <a:solidFill>
                  <a:srgbClr val="0000FF"/>
                </a:solidFill>
                <a:latin typeface="+mj-lt"/>
              </a:rPr>
              <a:t>Scheme). </a:t>
            </a:r>
            <a:r>
              <a:rPr lang="en-US" b="1" dirty="0">
                <a:solidFill>
                  <a:srgbClr val="0000FF"/>
                </a:solidFill>
                <a:latin typeface="+mj-lt"/>
              </a:rPr>
              <a:t>In this system all knowledge is represented by 10 broad subject </a:t>
            </a:r>
            <a:r>
              <a:rPr lang="en-US" b="1" dirty="0" smtClean="0">
                <a:solidFill>
                  <a:srgbClr val="0000FF"/>
                </a:solidFill>
                <a:latin typeface="+mj-lt"/>
              </a:rPr>
              <a:t>classes.</a:t>
            </a:r>
          </a:p>
          <a:p>
            <a:pPr marL="342900" indent="-342900">
              <a:defRPr/>
            </a:pPr>
            <a:r>
              <a:rPr lang="en-US" b="1" dirty="0" smtClean="0">
                <a:solidFill>
                  <a:srgbClr val="0000FF"/>
                </a:solidFill>
                <a:latin typeface="+mj-lt"/>
              </a:rPr>
              <a:t>                            </a:t>
            </a:r>
            <a:r>
              <a:rPr lang="en-US" b="1" dirty="0" smtClean="0">
                <a:solidFill>
                  <a:srgbClr val="FF0000"/>
                </a:solidFill>
                <a:latin typeface="+mj-lt"/>
              </a:rPr>
              <a:t>Branch indicates </a:t>
            </a:r>
            <a:r>
              <a:rPr lang="en-US" b="1" i="1" dirty="0" smtClean="0">
                <a:solidFill>
                  <a:srgbClr val="CC00FF"/>
                </a:solidFill>
                <a:latin typeface="+mj-lt"/>
              </a:rPr>
              <a:t>Rack Arrangement</a:t>
            </a:r>
          </a:p>
          <a:p>
            <a:pPr marL="342900" indent="-342900">
              <a:defRPr/>
            </a:pPr>
            <a:r>
              <a:rPr lang="en-US" b="1" dirty="0" smtClean="0">
                <a:solidFill>
                  <a:srgbClr val="FF0000"/>
                </a:solidFill>
                <a:latin typeface="+mj-lt"/>
              </a:rPr>
              <a:t>                            Subject indicates </a:t>
            </a:r>
            <a:r>
              <a:rPr lang="en-US" b="1" i="1" dirty="0" smtClean="0">
                <a:solidFill>
                  <a:srgbClr val="CC00FF"/>
                </a:solidFill>
                <a:latin typeface="+mj-lt"/>
              </a:rPr>
              <a:t>Shelve Armament</a:t>
            </a:r>
            <a:endParaRPr lang="en-US" b="1" i="1" dirty="0">
              <a:solidFill>
                <a:srgbClr val="CC00FF"/>
              </a:solidFill>
              <a:latin typeface="+mj-lt"/>
            </a:endParaRPr>
          </a:p>
        </p:txBody>
      </p:sp>
      <p:sp>
        <p:nvSpPr>
          <p:cNvPr id="5" name="WordArt 13"/>
          <p:cNvSpPr>
            <a:spLocks noChangeArrowheads="1" noChangeShapeType="1" noTextEdit="1"/>
          </p:cNvSpPr>
          <p:nvPr/>
        </p:nvSpPr>
        <p:spPr bwMode="auto">
          <a:xfrm>
            <a:off x="533400" y="1371600"/>
            <a:ext cx="46482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BD Bockloo"/>
              </a:rPr>
              <a:t>Books Arrangement in Library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4343400"/>
            <a:ext cx="4343400" cy="181588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defRPr/>
            </a:pPr>
            <a:r>
              <a:rPr lang="en-US" b="1" dirty="0" smtClean="0">
                <a:solidFill>
                  <a:srgbClr val="FF0066"/>
                </a:solidFill>
                <a:latin typeface="+mj-lt"/>
              </a:rPr>
              <a:t>Example:</a:t>
            </a:r>
            <a:r>
              <a:rPr lang="en-US" b="1" dirty="0" smtClean="0">
                <a:solidFill>
                  <a:srgbClr val="0000FF"/>
                </a:solidFill>
                <a:latin typeface="+mj-lt"/>
              </a:rPr>
              <a:t>000 </a:t>
            </a:r>
            <a:r>
              <a:rPr lang="en-US" b="1" dirty="0">
                <a:solidFill>
                  <a:srgbClr val="0000FF"/>
                </a:solidFill>
                <a:latin typeface="+mj-lt"/>
              </a:rPr>
              <a:t>– Computer Science Information </a:t>
            </a:r>
            <a:r>
              <a:rPr lang="en-US" b="1" dirty="0" smtClean="0">
                <a:solidFill>
                  <a:srgbClr val="0000FF"/>
                </a:solidFill>
                <a:latin typeface="+mj-lt"/>
              </a:rPr>
              <a:t>and </a:t>
            </a:r>
            <a:r>
              <a:rPr lang="en-US" b="1" dirty="0">
                <a:solidFill>
                  <a:srgbClr val="0000FF"/>
                </a:solidFill>
                <a:latin typeface="+mj-lt"/>
              </a:rPr>
              <a:t>General Works</a:t>
            </a:r>
          </a:p>
          <a:p>
            <a:pPr marL="342900" indent="-342900">
              <a:defRPr/>
            </a:pPr>
            <a:r>
              <a:rPr lang="en-US" b="1" dirty="0" smtClean="0">
                <a:solidFill>
                  <a:srgbClr val="0000FF"/>
                </a:solidFill>
                <a:latin typeface="+mj-lt"/>
              </a:rPr>
              <a:t>100-Phylosophy </a:t>
            </a:r>
            <a:r>
              <a:rPr lang="en-US" b="1" dirty="0">
                <a:solidFill>
                  <a:srgbClr val="0000FF"/>
                </a:solidFill>
                <a:latin typeface="+mj-lt"/>
              </a:rPr>
              <a:t>and Psychology</a:t>
            </a:r>
          </a:p>
          <a:p>
            <a:pPr marL="342900" indent="-342900">
              <a:defRPr/>
            </a:pPr>
            <a:r>
              <a:rPr lang="en-US" b="1" dirty="0">
                <a:solidFill>
                  <a:srgbClr val="0000FF"/>
                </a:solidFill>
                <a:latin typeface="+mj-lt"/>
              </a:rPr>
              <a:t>200-Religion</a:t>
            </a:r>
          </a:p>
          <a:p>
            <a:pPr marL="342900" indent="-342900">
              <a:defRPr/>
            </a:pPr>
            <a:r>
              <a:rPr lang="en-US" b="1" dirty="0">
                <a:solidFill>
                  <a:srgbClr val="0000FF"/>
                </a:solidFill>
                <a:latin typeface="+mj-lt"/>
              </a:rPr>
              <a:t>300-Social Science</a:t>
            </a:r>
          </a:p>
          <a:p>
            <a:pPr marL="342900" indent="-342900">
              <a:defRPr/>
            </a:pPr>
            <a:r>
              <a:rPr lang="en-US" b="1" dirty="0">
                <a:solidFill>
                  <a:srgbClr val="0000FF"/>
                </a:solidFill>
                <a:latin typeface="+mj-lt"/>
              </a:rPr>
              <a:t>400-Languages</a:t>
            </a:r>
          </a:p>
          <a:p>
            <a:pPr>
              <a:defRPr/>
            </a:pPr>
            <a:endParaRPr lang="en-US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95800" y="4343400"/>
            <a:ext cx="44958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en-US" sz="1800" b="1" dirty="0">
                <a:solidFill>
                  <a:srgbClr val="FF0000"/>
                </a:solidFill>
                <a:latin typeface="+mj-lt"/>
              </a:rPr>
              <a:t>500-Science</a:t>
            </a:r>
          </a:p>
          <a:p>
            <a:pPr marL="342900" indent="-342900">
              <a:defRPr/>
            </a:pPr>
            <a:r>
              <a:rPr lang="en-US" sz="1800" b="1" dirty="0" smtClean="0">
                <a:solidFill>
                  <a:srgbClr val="FF0000"/>
                </a:solidFill>
              </a:rPr>
              <a:t>600-Technology and Applied Sciences</a:t>
            </a:r>
            <a:endParaRPr lang="en-US" sz="1800" b="1" dirty="0">
              <a:solidFill>
                <a:srgbClr val="FF0000"/>
              </a:solidFill>
              <a:latin typeface="+mj-lt"/>
            </a:endParaRPr>
          </a:p>
          <a:p>
            <a:pPr marL="342900" indent="-342900">
              <a:defRPr/>
            </a:pPr>
            <a:endParaRPr lang="en-US" b="1" dirty="0" smtClean="0">
              <a:solidFill>
                <a:srgbClr val="0000FF"/>
              </a:solidFill>
              <a:latin typeface="+mj-lt"/>
            </a:endParaRPr>
          </a:p>
          <a:p>
            <a:pPr marL="342900" indent="-342900">
              <a:defRPr/>
            </a:pPr>
            <a:r>
              <a:rPr lang="en-US" b="1" dirty="0" smtClean="0">
                <a:solidFill>
                  <a:srgbClr val="0000FF"/>
                </a:solidFill>
                <a:latin typeface="+mj-lt"/>
              </a:rPr>
              <a:t>700-Arts</a:t>
            </a:r>
            <a:endParaRPr lang="en-US" b="1" dirty="0">
              <a:solidFill>
                <a:srgbClr val="0000FF"/>
              </a:solidFill>
              <a:latin typeface="+mj-lt"/>
            </a:endParaRPr>
          </a:p>
          <a:p>
            <a:pPr marL="342900" indent="-342900">
              <a:defRPr/>
            </a:pPr>
            <a:r>
              <a:rPr lang="en-US" b="1" dirty="0">
                <a:solidFill>
                  <a:srgbClr val="0000FF"/>
                </a:solidFill>
                <a:latin typeface="+mj-lt"/>
              </a:rPr>
              <a:t>800-Literature</a:t>
            </a:r>
          </a:p>
          <a:p>
            <a:pPr marL="342900" indent="-342900">
              <a:defRPr/>
            </a:pPr>
            <a:r>
              <a:rPr lang="en-US" b="1" dirty="0">
                <a:solidFill>
                  <a:srgbClr val="0000FF"/>
                </a:solidFill>
                <a:latin typeface="+mj-lt"/>
              </a:rPr>
              <a:t>900-History and Geography</a:t>
            </a:r>
          </a:p>
          <a:p>
            <a:pPr>
              <a:defRPr/>
            </a:pPr>
            <a:endParaRPr lang="en-US" sz="1200" dirty="0">
              <a:latin typeface="+mj-lt"/>
            </a:endParaRPr>
          </a:p>
        </p:txBody>
      </p:sp>
      <p:sp>
        <p:nvSpPr>
          <p:cNvPr id="66566" name="WordArt 17"/>
          <p:cNvSpPr>
            <a:spLocks noChangeArrowheads="1" noChangeShapeType="1" noTextEdit="1"/>
          </p:cNvSpPr>
          <p:nvPr/>
        </p:nvSpPr>
        <p:spPr bwMode="auto">
          <a:xfrm>
            <a:off x="5105400" y="381000"/>
            <a:ext cx="3200400" cy="600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Central Library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35A227-8E03-4428-A0DE-9F92E24762E1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</p:cSld>
  <p:clrMapOvr>
    <a:masterClrMapping/>
  </p:clrMapOvr>
  <p:transition advClick="0">
    <p:split dir="in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Box 1"/>
          <p:cNvSpPr txBox="1">
            <a:spLocks noChangeArrowheads="1"/>
          </p:cNvSpPr>
          <p:nvPr/>
        </p:nvSpPr>
        <p:spPr bwMode="auto">
          <a:xfrm>
            <a:off x="609600" y="1447800"/>
            <a:ext cx="8153400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Example,</a:t>
            </a:r>
          </a:p>
          <a:p>
            <a:endParaRPr lang="en-US" b="1" dirty="0">
              <a:solidFill>
                <a:srgbClr val="0000FF"/>
              </a:solidFill>
            </a:endParaRPr>
          </a:p>
          <a:p>
            <a:r>
              <a:rPr lang="en-US" b="1" dirty="0" smtClean="0">
                <a:solidFill>
                  <a:srgbClr val="FF0066"/>
                </a:solidFill>
              </a:rPr>
              <a:t>600-Technology</a:t>
            </a:r>
            <a:endParaRPr lang="en-US" b="1" dirty="0">
              <a:solidFill>
                <a:srgbClr val="FF0066"/>
              </a:solidFill>
            </a:endParaRPr>
          </a:p>
          <a:p>
            <a:endParaRPr lang="en-US" dirty="0">
              <a:solidFill>
                <a:srgbClr val="0000FF"/>
              </a:solidFill>
            </a:endParaRPr>
          </a:p>
          <a:p>
            <a:endParaRPr lang="en-US" dirty="0">
              <a:solidFill>
                <a:srgbClr val="0000FF"/>
              </a:solidFill>
            </a:endParaRPr>
          </a:p>
          <a:p>
            <a:endParaRPr lang="en-US" dirty="0">
              <a:solidFill>
                <a:srgbClr val="0000FF"/>
              </a:solidFill>
            </a:endParaRPr>
          </a:p>
          <a:p>
            <a:endParaRPr lang="en-US" dirty="0">
              <a:solidFill>
                <a:srgbClr val="0000FF"/>
              </a:solidFill>
            </a:endParaRPr>
          </a:p>
          <a:p>
            <a:endParaRPr lang="en-US" dirty="0">
              <a:solidFill>
                <a:srgbClr val="0000FF"/>
              </a:solidFill>
            </a:endParaRPr>
          </a:p>
          <a:p>
            <a:endParaRPr lang="en-US" dirty="0">
              <a:solidFill>
                <a:srgbClr val="0000FF"/>
              </a:solidFill>
            </a:endParaRPr>
          </a:p>
          <a:p>
            <a:endParaRPr lang="en-US" dirty="0">
              <a:solidFill>
                <a:srgbClr val="0000FF"/>
              </a:solidFill>
            </a:endParaRPr>
          </a:p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  <a:latin typeface="Arial Black" pitchFamily="34" charset="0"/>
              </a:rPr>
              <a:t>Each item in the Library as a Unique call number is arranged under that numbers on the </a:t>
            </a:r>
            <a:r>
              <a:rPr lang="en-US" b="1" dirty="0" smtClean="0">
                <a:solidFill>
                  <a:srgbClr val="FF0000"/>
                </a:solidFill>
                <a:latin typeface="Arial Black" pitchFamily="34" charset="0"/>
              </a:rPr>
              <a:t>Shelves and nose side of the document</a:t>
            </a:r>
            <a:endParaRPr lang="en-US" b="1" dirty="0">
              <a:solidFill>
                <a:srgbClr val="FF0000"/>
              </a:solidFill>
              <a:latin typeface="Arial Black" pitchFamily="34" charset="0"/>
            </a:endParaRPr>
          </a:p>
          <a:p>
            <a:endParaRPr lang="en-US" dirty="0"/>
          </a:p>
        </p:txBody>
      </p:sp>
      <p:pic>
        <p:nvPicPr>
          <p:cNvPr id="6758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70613" y="4724400"/>
            <a:ext cx="2973387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8" name="TextBox 4"/>
          <p:cNvSpPr txBox="1">
            <a:spLocks noChangeArrowheads="1"/>
          </p:cNvSpPr>
          <p:nvPr/>
        </p:nvSpPr>
        <p:spPr bwMode="auto">
          <a:xfrm>
            <a:off x="4876800" y="2209800"/>
            <a:ext cx="44958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0000FF"/>
                </a:solidFill>
                <a:latin typeface="Arial Black" pitchFamily="34" charset="0"/>
              </a:rPr>
              <a:t>626-unAssigned</a:t>
            </a:r>
          </a:p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0000FF"/>
                </a:solidFill>
                <a:latin typeface="Arial Black" pitchFamily="34" charset="0"/>
              </a:rPr>
              <a:t>627-Hydrulic Engineering</a:t>
            </a:r>
          </a:p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0000FF"/>
                </a:solidFill>
                <a:latin typeface="Arial Black" pitchFamily="34" charset="0"/>
              </a:rPr>
              <a:t>628-Sanitary and Municipal </a:t>
            </a:r>
            <a:r>
              <a:rPr lang="en-US" b="1" dirty="0" err="1" smtClean="0">
                <a:solidFill>
                  <a:srgbClr val="0000FF"/>
                </a:solidFill>
                <a:latin typeface="Arial Black" pitchFamily="34" charset="0"/>
              </a:rPr>
              <a:t>Engg</a:t>
            </a:r>
            <a:endParaRPr lang="en-US" b="1" dirty="0">
              <a:solidFill>
                <a:srgbClr val="0000FF"/>
              </a:solidFill>
              <a:latin typeface="Arial Black" pitchFamily="34" charset="0"/>
            </a:endParaRPr>
          </a:p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0000FF"/>
                </a:solidFill>
                <a:latin typeface="Arial Black" pitchFamily="34" charset="0"/>
              </a:rPr>
              <a:t>629-Other Branches of </a:t>
            </a:r>
            <a:r>
              <a:rPr lang="en-US" b="1" dirty="0" err="1" smtClean="0">
                <a:solidFill>
                  <a:srgbClr val="0000FF"/>
                </a:solidFill>
                <a:latin typeface="Arial Black" pitchFamily="34" charset="0"/>
              </a:rPr>
              <a:t>Engg</a:t>
            </a:r>
            <a:endParaRPr lang="en-US" b="1" dirty="0">
              <a:solidFill>
                <a:srgbClr val="0000FF"/>
              </a:solidFill>
              <a:latin typeface="Arial Black" pitchFamily="34" charset="0"/>
            </a:endParaRPr>
          </a:p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0000FF"/>
                </a:solidFill>
                <a:latin typeface="Arial Black" pitchFamily="34" charset="0"/>
              </a:rPr>
              <a:t>630-Agriculture Related </a:t>
            </a:r>
            <a:r>
              <a:rPr lang="en-US" b="1" dirty="0" err="1" smtClean="0">
                <a:solidFill>
                  <a:srgbClr val="0000FF"/>
                </a:solidFill>
                <a:latin typeface="Arial Black" pitchFamily="34" charset="0"/>
              </a:rPr>
              <a:t>Engg</a:t>
            </a:r>
            <a:endParaRPr lang="en-US" b="1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67589" name="TextBox 5"/>
          <p:cNvSpPr txBox="1">
            <a:spLocks noChangeArrowheads="1"/>
          </p:cNvSpPr>
          <p:nvPr/>
        </p:nvSpPr>
        <p:spPr bwMode="auto">
          <a:xfrm>
            <a:off x="609600" y="2209800"/>
            <a:ext cx="42672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Arial Black" pitchFamily="34" charset="0"/>
              </a:rPr>
              <a:t>620-Engineering and Allied Relations</a:t>
            </a:r>
          </a:p>
          <a:p>
            <a:r>
              <a:rPr lang="en-US" b="1" dirty="0">
                <a:solidFill>
                  <a:srgbClr val="0000FF"/>
                </a:solidFill>
                <a:latin typeface="Arial Black" pitchFamily="34" charset="0"/>
              </a:rPr>
              <a:t>621-Applied Physics Engineering</a:t>
            </a:r>
          </a:p>
          <a:p>
            <a:r>
              <a:rPr lang="en-US" b="1" dirty="0">
                <a:solidFill>
                  <a:srgbClr val="0000FF"/>
                </a:solidFill>
                <a:latin typeface="Arial Black" pitchFamily="34" charset="0"/>
              </a:rPr>
              <a:t>622-Mining and related Engineering</a:t>
            </a:r>
          </a:p>
          <a:p>
            <a:r>
              <a:rPr lang="en-US" b="1" dirty="0">
                <a:solidFill>
                  <a:srgbClr val="0000FF"/>
                </a:solidFill>
                <a:latin typeface="Arial Black" pitchFamily="34" charset="0"/>
              </a:rPr>
              <a:t>623-Military and </a:t>
            </a:r>
            <a:r>
              <a:rPr lang="en-US" b="1" dirty="0" smtClean="0">
                <a:solidFill>
                  <a:srgbClr val="0000FF"/>
                </a:solidFill>
                <a:latin typeface="Arial Black" pitchFamily="34" charset="0"/>
              </a:rPr>
              <a:t>Nautical </a:t>
            </a:r>
            <a:r>
              <a:rPr lang="en-US" b="1" dirty="0" err="1" smtClean="0">
                <a:solidFill>
                  <a:srgbClr val="0000FF"/>
                </a:solidFill>
                <a:latin typeface="Arial Black" pitchFamily="34" charset="0"/>
              </a:rPr>
              <a:t>Engg</a:t>
            </a:r>
            <a:endParaRPr lang="en-US" b="1" dirty="0">
              <a:solidFill>
                <a:srgbClr val="0000FF"/>
              </a:solidFill>
              <a:latin typeface="Arial Black" pitchFamily="34" charset="0"/>
            </a:endParaRPr>
          </a:p>
          <a:p>
            <a:r>
              <a:rPr lang="en-US" b="1" dirty="0">
                <a:solidFill>
                  <a:srgbClr val="0000FF"/>
                </a:solidFill>
                <a:latin typeface="Arial Black" pitchFamily="34" charset="0"/>
              </a:rPr>
              <a:t>624-Civil Engineering</a:t>
            </a:r>
          </a:p>
          <a:p>
            <a:r>
              <a:rPr lang="en-US" b="1" dirty="0">
                <a:solidFill>
                  <a:srgbClr val="0000FF"/>
                </a:solidFill>
                <a:latin typeface="Arial Black" pitchFamily="34" charset="0"/>
              </a:rPr>
              <a:t>625-Rail Road Engineering</a:t>
            </a:r>
          </a:p>
          <a:p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67590" name="Straight Arrow Connector 7"/>
          <p:cNvCxnSpPr>
            <a:cxnSpLocks noChangeShapeType="1"/>
          </p:cNvCxnSpPr>
          <p:nvPr/>
        </p:nvCxnSpPr>
        <p:spPr bwMode="auto">
          <a:xfrm rot="10800000">
            <a:off x="5029200" y="5562600"/>
            <a:ext cx="2362200" cy="6858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67591" name="TextBox 8"/>
          <p:cNvSpPr txBox="1">
            <a:spLocks noChangeArrowheads="1"/>
          </p:cNvSpPr>
          <p:nvPr/>
        </p:nvSpPr>
        <p:spPr bwMode="auto">
          <a:xfrm>
            <a:off x="3124200" y="5105400"/>
            <a:ext cx="2667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i="1" dirty="0">
                <a:solidFill>
                  <a:srgbClr val="FF0066"/>
                </a:solidFill>
              </a:rPr>
              <a:t>Classification Number</a:t>
            </a:r>
          </a:p>
        </p:txBody>
      </p:sp>
      <p:sp>
        <p:nvSpPr>
          <p:cNvPr id="67592" name="WordArt 17"/>
          <p:cNvSpPr>
            <a:spLocks noChangeArrowheads="1" noChangeShapeType="1" noTextEdit="1"/>
          </p:cNvSpPr>
          <p:nvPr/>
        </p:nvSpPr>
        <p:spPr bwMode="auto">
          <a:xfrm>
            <a:off x="5105400" y="381000"/>
            <a:ext cx="3200400" cy="600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Central Library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35A227-8E03-4428-A0DE-9F92E24762E1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</p:cSld>
  <p:clrMapOvr>
    <a:masterClrMapping/>
  </p:clrMapOvr>
  <p:transition advClick="0">
    <p:split dir="in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10"/>
          <p:cNvSpPr>
            <a:spLocks noChangeArrowheads="1" noChangeShapeType="1" noTextEdit="1"/>
          </p:cNvSpPr>
          <p:nvPr/>
        </p:nvSpPr>
        <p:spPr bwMode="auto">
          <a:xfrm>
            <a:off x="5105400" y="381000"/>
            <a:ext cx="32004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Central Library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81200" y="1371600"/>
            <a:ext cx="464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</a:rPr>
              <a:t>Head of the Departments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4400" y="1828800"/>
            <a:ext cx="68580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 smtClean="0">
              <a:solidFill>
                <a:srgbClr val="0000FF"/>
              </a:solidFill>
            </a:endParaRPr>
          </a:p>
          <a:p>
            <a:endParaRPr lang="en-US" sz="2000" b="1" dirty="0" smtClean="0">
              <a:solidFill>
                <a:srgbClr val="0000FF"/>
              </a:solidFill>
            </a:endParaRPr>
          </a:p>
          <a:p>
            <a:endParaRPr lang="en-US" sz="2000" b="1" dirty="0" smtClean="0">
              <a:solidFill>
                <a:srgbClr val="0000FF"/>
              </a:solidFill>
            </a:endParaRPr>
          </a:p>
          <a:p>
            <a:endParaRPr lang="en-US" sz="2000" b="1" dirty="0" smtClean="0">
              <a:solidFill>
                <a:srgbClr val="0000FF"/>
              </a:solidFill>
            </a:endParaRPr>
          </a:p>
          <a:p>
            <a:endParaRPr lang="en-US" sz="2000" b="1" dirty="0" smtClean="0">
              <a:solidFill>
                <a:srgbClr val="0000FF"/>
              </a:solidFill>
            </a:endParaRPr>
          </a:p>
          <a:p>
            <a:endParaRPr lang="en-US" sz="2000" b="1" dirty="0" smtClean="0">
              <a:solidFill>
                <a:srgbClr val="0000FF"/>
              </a:solidFill>
            </a:endParaRPr>
          </a:p>
          <a:p>
            <a:endParaRPr lang="en-US" sz="2000" b="1" dirty="0" smtClean="0">
              <a:solidFill>
                <a:srgbClr val="0000FF"/>
              </a:solidFill>
            </a:endParaRPr>
          </a:p>
          <a:p>
            <a:endParaRPr lang="en-US" sz="2000" b="1" dirty="0" smtClean="0">
              <a:solidFill>
                <a:srgbClr val="0000FF"/>
              </a:solidFill>
            </a:endParaRPr>
          </a:p>
          <a:p>
            <a:endParaRPr lang="en-US" sz="2000" b="1" dirty="0" smtClean="0">
              <a:solidFill>
                <a:srgbClr val="0000FF"/>
              </a:solidFill>
            </a:endParaRPr>
          </a:p>
          <a:p>
            <a:endParaRPr lang="en-US" sz="2000" b="1" dirty="0" smtClean="0">
              <a:solidFill>
                <a:srgbClr val="0000FF"/>
              </a:solidFill>
            </a:endParaRPr>
          </a:p>
          <a:p>
            <a:endParaRPr lang="en-US" sz="2000" b="1" dirty="0" smtClean="0">
              <a:solidFill>
                <a:srgbClr val="0000FF"/>
              </a:solidFill>
            </a:endParaRPr>
          </a:p>
          <a:p>
            <a:endParaRPr lang="en-US" sz="2000" b="1" dirty="0" smtClean="0">
              <a:solidFill>
                <a:srgbClr val="0000FF"/>
              </a:solidFill>
            </a:endParaRPr>
          </a:p>
          <a:p>
            <a:endParaRPr lang="en-US" b="1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400800" y="4724400"/>
            <a:ext cx="1447800" cy="1371600"/>
          </a:xfrm>
          <a:prstGeom prst="ellipse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762000" y="4800600"/>
            <a:ext cx="472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EEE</a:t>
            </a:r>
            <a:r>
              <a:rPr lang="en-US" sz="2000" b="1" dirty="0" smtClean="0">
                <a:solidFill>
                  <a:srgbClr val="0000FF"/>
                </a:solidFill>
              </a:rPr>
              <a:t>     -     </a:t>
            </a:r>
            <a:r>
              <a:rPr lang="en-US" sz="2000" b="1" dirty="0" err="1" smtClean="0">
                <a:solidFill>
                  <a:srgbClr val="0000FF"/>
                </a:solidFill>
              </a:rPr>
              <a:t>Dr.S.Narasimha</a:t>
            </a:r>
            <a:endParaRPr lang="en-US" sz="2000" b="1" dirty="0" smtClean="0">
              <a:solidFill>
                <a:srgbClr val="0000FF"/>
              </a:solidFill>
            </a:endParaRPr>
          </a:p>
          <a:p>
            <a:r>
              <a:rPr lang="en-US" b="1" dirty="0" smtClean="0">
                <a:solidFill>
                  <a:srgbClr val="0000FF"/>
                </a:solidFill>
              </a:rPr>
              <a:t>                       Experience – 12 Years 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                       </a:t>
            </a:r>
            <a:r>
              <a:rPr lang="en-US" b="1" dirty="0" smtClean="0">
                <a:solidFill>
                  <a:srgbClr val="FF0000"/>
                </a:solidFill>
              </a:rPr>
              <a:t>Contact No.9885191661</a:t>
            </a:r>
            <a:r>
              <a:rPr lang="en-US" sz="2000" b="1" dirty="0" smtClean="0">
                <a:solidFill>
                  <a:srgbClr val="0000FF"/>
                </a:solidFill>
              </a:rPr>
              <a:t>                  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62000" y="2057400"/>
            <a:ext cx="472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CIVIL</a:t>
            </a:r>
            <a:r>
              <a:rPr lang="en-US" sz="2000" b="1" dirty="0" smtClean="0">
                <a:solidFill>
                  <a:srgbClr val="0000FF"/>
                </a:solidFill>
              </a:rPr>
              <a:t>    -     </a:t>
            </a:r>
            <a:r>
              <a:rPr lang="en-US" sz="2000" b="1" dirty="0" err="1" smtClean="0">
                <a:solidFill>
                  <a:srgbClr val="0000FF"/>
                </a:solidFill>
              </a:rPr>
              <a:t>Prof.K.V.R.Satya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</a:rPr>
              <a:t>Sai</a:t>
            </a:r>
            <a:endParaRPr lang="en-US" sz="2000" b="1" dirty="0" smtClean="0">
              <a:solidFill>
                <a:srgbClr val="0000FF"/>
              </a:solidFill>
            </a:endParaRPr>
          </a:p>
          <a:p>
            <a:r>
              <a:rPr lang="en-US" sz="2000" b="1" dirty="0" smtClean="0">
                <a:solidFill>
                  <a:srgbClr val="0000FF"/>
                </a:solidFill>
              </a:rPr>
              <a:t>                    </a:t>
            </a:r>
            <a:r>
              <a:rPr lang="en-US" b="1" dirty="0" smtClean="0">
                <a:solidFill>
                  <a:srgbClr val="0000FF"/>
                </a:solidFill>
              </a:rPr>
              <a:t>Experience – 15 Years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                        </a:t>
            </a:r>
            <a:r>
              <a:rPr lang="en-US" b="1" dirty="0" smtClean="0">
                <a:solidFill>
                  <a:srgbClr val="FF0000"/>
                </a:solidFill>
              </a:rPr>
              <a:t>Contact No. 9885622969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62000" y="3505200"/>
            <a:ext cx="4724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MECH</a:t>
            </a:r>
            <a:r>
              <a:rPr lang="en-US" sz="2000" b="1" dirty="0" smtClean="0">
                <a:solidFill>
                  <a:srgbClr val="0000FF"/>
                </a:solidFill>
              </a:rPr>
              <a:t>   -    </a:t>
            </a:r>
            <a:r>
              <a:rPr lang="en-US" sz="2000" b="1" dirty="0" err="1" smtClean="0">
                <a:solidFill>
                  <a:srgbClr val="0000FF"/>
                </a:solidFill>
              </a:rPr>
              <a:t>Dr.G.Gopala</a:t>
            </a:r>
            <a:r>
              <a:rPr lang="en-US" sz="2000" b="1" dirty="0" smtClean="0">
                <a:solidFill>
                  <a:srgbClr val="0000FF"/>
                </a:solidFill>
              </a:rPr>
              <a:t> Krishna</a:t>
            </a:r>
          </a:p>
          <a:p>
            <a:r>
              <a:rPr lang="en-US" sz="2000" b="1" dirty="0" smtClean="0">
                <a:solidFill>
                  <a:srgbClr val="0000FF"/>
                </a:solidFill>
              </a:rPr>
              <a:t>                   </a:t>
            </a:r>
            <a:r>
              <a:rPr lang="en-US" b="1" dirty="0" smtClean="0">
                <a:solidFill>
                  <a:srgbClr val="0000FF"/>
                </a:solidFill>
              </a:rPr>
              <a:t>Experience – 16 Years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                       </a:t>
            </a:r>
            <a:r>
              <a:rPr lang="en-US" b="1" dirty="0" smtClean="0">
                <a:solidFill>
                  <a:srgbClr val="FF0000"/>
                </a:solidFill>
              </a:rPr>
              <a:t>Contact No.9490322346</a:t>
            </a:r>
            <a:endParaRPr lang="en-US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324600" y="3264198"/>
            <a:ext cx="1447800" cy="1371600"/>
          </a:xfrm>
          <a:prstGeom prst="ellipse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35A227-8E03-4428-A0DE-9F92E24762E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12" name="Picture 2" descr="C:\Users\mamatha\AppData\Local\Temp\Rar$DIa0.868\scan1230001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324600" y="1828800"/>
            <a:ext cx="1447799" cy="1371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ransition advClick="0">
    <p:split dir="in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sz="5400" dirty="0" smtClean="0"/>
              <a:t> </a:t>
            </a:r>
            <a:r>
              <a:rPr lang="en-US" sz="3600" b="1" dirty="0" smtClean="0">
                <a:solidFill>
                  <a:srgbClr val="FFFF00"/>
                </a:solidFill>
              </a:rPr>
              <a:t>Prescribed </a:t>
            </a:r>
            <a:br>
              <a:rPr lang="en-US" sz="3600" b="1" dirty="0" smtClean="0">
                <a:solidFill>
                  <a:srgbClr val="FFFF00"/>
                </a:solidFill>
              </a:rPr>
            </a:br>
            <a:r>
              <a:rPr lang="en-US" sz="3600" b="1" dirty="0" smtClean="0">
                <a:solidFill>
                  <a:srgbClr val="FFFF00"/>
                </a:solidFill>
              </a:rPr>
              <a:t>Text &amp; Reference Books</a:t>
            </a:r>
            <a:r>
              <a:rPr lang="en-US" sz="4400" b="1" dirty="0" smtClean="0">
                <a:solidFill>
                  <a:srgbClr val="FFFF00"/>
                </a:solidFill>
              </a:rPr>
              <a:t> </a:t>
            </a:r>
            <a:endParaRPr lang="en-US" sz="6600" b="1" dirty="0" smtClean="0">
              <a:solidFill>
                <a:srgbClr val="FFFF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D8439F-9459-4F39-8A41-81F367CF487F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066800" y="3581400"/>
            <a:ext cx="685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</a:rPr>
              <a:t>R-20 </a:t>
            </a:r>
            <a:r>
              <a:rPr lang="en-US" sz="3600" b="1" dirty="0" smtClean="0">
                <a:solidFill>
                  <a:srgbClr val="C00000"/>
                </a:solidFill>
              </a:rPr>
              <a:t>Syllabus</a:t>
            </a:r>
          </a:p>
          <a:p>
            <a:pPr algn="ctr"/>
            <a:r>
              <a:rPr lang="en-US" sz="3600" b="1" dirty="0" err="1" smtClean="0">
                <a:solidFill>
                  <a:srgbClr val="C00000"/>
                </a:solidFill>
              </a:rPr>
              <a:t>B.Tech</a:t>
            </a:r>
            <a:r>
              <a:rPr lang="en-US" sz="3600" b="1" dirty="0" smtClean="0">
                <a:solidFill>
                  <a:srgbClr val="C00000"/>
                </a:solidFill>
              </a:rPr>
              <a:t> I Year </a:t>
            </a:r>
            <a:r>
              <a:rPr lang="en-US" sz="3600" b="1" dirty="0" smtClean="0">
                <a:solidFill>
                  <a:srgbClr val="C00000"/>
                </a:solidFill>
              </a:rPr>
              <a:t>: </a:t>
            </a:r>
            <a:r>
              <a:rPr lang="en-US" sz="3600" b="1" dirty="0" smtClean="0">
                <a:solidFill>
                  <a:srgbClr val="C00000"/>
                </a:solidFill>
              </a:rPr>
              <a:t>2020-21       </a:t>
            </a:r>
            <a:r>
              <a:rPr lang="en-US" sz="1600" dirty="0" smtClean="0">
                <a:solidFill>
                  <a:srgbClr val="C00000"/>
                </a:solidFill>
              </a:rPr>
              <a:t>             </a:t>
            </a:r>
            <a:endParaRPr lang="en-US" sz="16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advClick="0">
    <p:split dir="in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2209800"/>
            <a:ext cx="2590800" cy="388620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/>
        </p:spPr>
      </p:pic>
      <p:sp>
        <p:nvSpPr>
          <p:cNvPr id="4" name="WordArt 17"/>
          <p:cNvSpPr>
            <a:spLocks noChangeArrowheads="1" noChangeShapeType="1" noTextEdit="1"/>
          </p:cNvSpPr>
          <p:nvPr/>
        </p:nvSpPr>
        <p:spPr bwMode="auto">
          <a:xfrm>
            <a:off x="5105400" y="381000"/>
            <a:ext cx="3200400" cy="600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Central Library</a:t>
            </a:r>
          </a:p>
        </p:txBody>
      </p:sp>
      <p:pic>
        <p:nvPicPr>
          <p:cNvPr id="6" name="Picture 3" descr="C:\Users\TKRCET LIBRARY\Desktop\i year tebx\JPG\scan0005-page-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2209800"/>
            <a:ext cx="3078336" cy="388620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35A227-8E03-4428-A0DE-9F92E24762E1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667000" y="1524000"/>
            <a:ext cx="2895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</a:rPr>
              <a:t>English Communication</a:t>
            </a:r>
            <a:endParaRPr lang="en-US" sz="1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Click="0">
    <p:split dir="in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048000" y="1524000"/>
            <a:ext cx="2895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</a:rPr>
              <a:t>English Communication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4" name="WordArt 17"/>
          <p:cNvSpPr>
            <a:spLocks noChangeArrowheads="1" noChangeShapeType="1" noTextEdit="1"/>
          </p:cNvSpPr>
          <p:nvPr/>
        </p:nvSpPr>
        <p:spPr bwMode="auto">
          <a:xfrm>
            <a:off x="5105400" y="381000"/>
            <a:ext cx="3200400" cy="600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Central Library</a:t>
            </a:r>
          </a:p>
        </p:txBody>
      </p:sp>
      <p:pic>
        <p:nvPicPr>
          <p:cNvPr id="14338" name="Picture 2" descr="C:\Users\TKRCET LIBRARY\Desktop\BOOKS\BOOKS\English\Effective Technical Communica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2948" y="2133601"/>
            <a:ext cx="2995627" cy="381000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</p:pic>
      <p:pic>
        <p:nvPicPr>
          <p:cNvPr id="14339" name="Picture 3" descr="C:\Users\TKRCET LIBRARY\Desktop\BOOKS\BOOKS\English\English Gramm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2133600"/>
            <a:ext cx="2916238" cy="381000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35A227-8E03-4428-A0DE-9F92E24762E1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</p:cSld>
  <p:clrMapOvr>
    <a:masterClrMapping/>
  </p:clrMapOvr>
  <p:transition advClick="0">
    <p:split dir="in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WordArt 17"/>
          <p:cNvSpPr>
            <a:spLocks noChangeArrowheads="1" noChangeShapeType="1" noTextEdit="1"/>
          </p:cNvSpPr>
          <p:nvPr/>
        </p:nvSpPr>
        <p:spPr bwMode="auto">
          <a:xfrm>
            <a:off x="5105400" y="304800"/>
            <a:ext cx="3200400" cy="600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Central Library</a:t>
            </a:r>
          </a:p>
        </p:txBody>
      </p:sp>
      <p:pic>
        <p:nvPicPr>
          <p:cNvPr id="79875" name="Picture 5" descr="C:\Users\TKRCET LIBRARY\Desktop\B.Tech\B.Tech\Maths\E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2057400"/>
            <a:ext cx="3314700" cy="411480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79876" name="Picture 6" descr="C:\Users\TKRCET LIBRARY\Desktop\B.Tech\B.Tech\Maths\Engg.Mathamatic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2057400"/>
            <a:ext cx="3200400" cy="411480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79877" name="TextBox 5"/>
          <p:cNvSpPr txBox="1">
            <a:spLocks noChangeArrowheads="1"/>
          </p:cNvSpPr>
          <p:nvPr/>
        </p:nvSpPr>
        <p:spPr bwMode="auto">
          <a:xfrm>
            <a:off x="2133600" y="1371600"/>
            <a:ext cx="4876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800" b="1" dirty="0" smtClean="0">
                <a:solidFill>
                  <a:srgbClr val="FF0000"/>
                </a:solidFill>
              </a:rPr>
              <a:t>Engineering </a:t>
            </a:r>
            <a:r>
              <a:rPr lang="en-US" sz="1800" b="1" dirty="0">
                <a:solidFill>
                  <a:srgbClr val="FF0000"/>
                </a:solidFill>
              </a:rPr>
              <a:t>Mathematics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35A227-8E03-4428-A0DE-9F92E24762E1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</p:cSld>
  <p:clrMapOvr>
    <a:masterClrMapping/>
  </p:clrMapOvr>
  <p:transition advClick="0">
    <p:split dir="in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WordArt 17"/>
          <p:cNvSpPr>
            <a:spLocks noChangeArrowheads="1" noChangeShapeType="1" noTextEdit="1"/>
          </p:cNvSpPr>
          <p:nvPr/>
        </p:nvSpPr>
        <p:spPr bwMode="auto">
          <a:xfrm>
            <a:off x="5105400" y="304800"/>
            <a:ext cx="3200400" cy="600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Central Library</a:t>
            </a:r>
          </a:p>
        </p:txBody>
      </p:sp>
      <p:pic>
        <p:nvPicPr>
          <p:cNvPr id="80899" name="Picture 2" descr="C:\Users\TKRCET LIBRARY\Desktop\B.Tech\B.Tech\Maths\M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1828800"/>
            <a:ext cx="3265488" cy="434340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80900" name="Picture 3" descr="C:\Users\TKRCET LIBRARY\Desktop\B.Tech\B.Tech\Mathematical Method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828800"/>
            <a:ext cx="3124200" cy="426720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80901" name="TextBox 4"/>
          <p:cNvSpPr txBox="1">
            <a:spLocks noChangeArrowheads="1"/>
          </p:cNvSpPr>
          <p:nvPr/>
        </p:nvSpPr>
        <p:spPr bwMode="auto">
          <a:xfrm>
            <a:off x="2819400" y="1447800"/>
            <a:ext cx="3124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Engineering Mathematics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35A227-8E03-4428-A0DE-9F92E24762E1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</p:cSld>
  <p:clrMapOvr>
    <a:masterClrMapping/>
  </p:clrMapOvr>
  <p:transition advClick="0">
    <p:split dir="in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WordArt 17"/>
          <p:cNvSpPr>
            <a:spLocks noChangeArrowheads="1" noChangeShapeType="1" noTextEdit="1"/>
          </p:cNvSpPr>
          <p:nvPr/>
        </p:nvSpPr>
        <p:spPr bwMode="auto">
          <a:xfrm>
            <a:off x="5105400" y="304800"/>
            <a:ext cx="3200400" cy="600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Central Library</a:t>
            </a:r>
          </a:p>
        </p:txBody>
      </p:sp>
      <p:sp>
        <p:nvSpPr>
          <p:cNvPr id="80901" name="TextBox 4"/>
          <p:cNvSpPr txBox="1">
            <a:spLocks noChangeArrowheads="1"/>
          </p:cNvSpPr>
          <p:nvPr/>
        </p:nvSpPr>
        <p:spPr bwMode="auto">
          <a:xfrm>
            <a:off x="2819400" y="1447800"/>
            <a:ext cx="3124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Engineering Mathematics</a:t>
            </a:r>
          </a:p>
        </p:txBody>
      </p:sp>
      <p:pic>
        <p:nvPicPr>
          <p:cNvPr id="3076" name="Picture 4" descr="C:\Users\TKRCET LIBRARY\Desktop\BOOKS\BOOKS\maths\Engineering Mathematic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981200"/>
            <a:ext cx="2895600" cy="396240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</p:pic>
      <p:pic>
        <p:nvPicPr>
          <p:cNvPr id="3077" name="Picture 5" descr="C:\Users\TKRCET LIBRARY\Desktop\BOOKS\BOOKS\maths\Enginewering Mathematic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981200"/>
            <a:ext cx="2971800" cy="396240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35A227-8E03-4428-A0DE-9F92E24762E1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</p:cSld>
  <p:clrMapOvr>
    <a:masterClrMapping/>
  </p:clrMapOvr>
  <p:transition advClick="0">
    <p:split dir="in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WordArt 17"/>
          <p:cNvSpPr>
            <a:spLocks noChangeArrowheads="1" noChangeShapeType="1" noTextEdit="1"/>
          </p:cNvSpPr>
          <p:nvPr/>
        </p:nvSpPr>
        <p:spPr bwMode="auto">
          <a:xfrm>
            <a:off x="5105400" y="304800"/>
            <a:ext cx="3200400" cy="600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Central Library</a:t>
            </a:r>
          </a:p>
        </p:txBody>
      </p:sp>
      <p:pic>
        <p:nvPicPr>
          <p:cNvPr id="81923" name="Picture 2" descr="C:\Users\TKRCET LIBRARY\Desktop\B.Tech\B.Tech\Physics\Engg. ph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752600"/>
            <a:ext cx="3124200" cy="434340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81924" name="Picture 3" descr="C:\Users\TKRCET LIBRARY\Desktop\B.Tech\B.Tech\Physics\Engg.Physic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1828800"/>
            <a:ext cx="3124200" cy="426720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81925" name="TextBox 4"/>
          <p:cNvSpPr txBox="1">
            <a:spLocks noChangeArrowheads="1"/>
          </p:cNvSpPr>
          <p:nvPr/>
        </p:nvSpPr>
        <p:spPr bwMode="auto">
          <a:xfrm>
            <a:off x="2895600" y="1371600"/>
            <a:ext cx="3124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Engineering Physics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35A227-8E03-4428-A0DE-9F92E24762E1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</p:cSld>
  <p:clrMapOvr>
    <a:masterClrMapping/>
  </p:clrMapOvr>
  <p:transition advClick="0">
    <p:split dir="in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WordArt 17"/>
          <p:cNvSpPr>
            <a:spLocks noChangeArrowheads="1" noChangeShapeType="1" noTextEdit="1"/>
          </p:cNvSpPr>
          <p:nvPr/>
        </p:nvSpPr>
        <p:spPr bwMode="auto">
          <a:xfrm>
            <a:off x="5105400" y="304800"/>
            <a:ext cx="3200400" cy="600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Central Library</a:t>
            </a:r>
          </a:p>
        </p:txBody>
      </p:sp>
      <p:pic>
        <p:nvPicPr>
          <p:cNvPr id="82947" name="Picture 2" descr="C:\Users\TKRCET LIBRARY\Desktop\B.Tech\B.Tech\Physics\phy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2057400"/>
            <a:ext cx="2987675" cy="396240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82948" name="TextBox 3"/>
          <p:cNvSpPr txBox="1">
            <a:spLocks noChangeArrowheads="1"/>
          </p:cNvSpPr>
          <p:nvPr/>
        </p:nvSpPr>
        <p:spPr bwMode="auto">
          <a:xfrm>
            <a:off x="2971800" y="1524000"/>
            <a:ext cx="2438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Engineering Physics</a:t>
            </a:r>
          </a:p>
        </p:txBody>
      </p:sp>
      <p:pic>
        <p:nvPicPr>
          <p:cNvPr id="4098" name="Picture 2" descr="C:\Users\TKRCET LIBRARY\Desktop\BOOKS\BOOKS\Physics\Engg Physic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2057400"/>
            <a:ext cx="3048000" cy="391001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35A227-8E03-4428-A0DE-9F92E24762E1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</p:cSld>
  <p:clrMapOvr>
    <a:masterClrMapping/>
  </p:clrMapOvr>
  <p:transition advClick="0">
    <p:split dir="in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C:\Users\TKRCET LIBRARY\Desktop\i year tebx\JPG\scan0003-page-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905000"/>
            <a:ext cx="3276600" cy="404205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</p:pic>
      <p:pic>
        <p:nvPicPr>
          <p:cNvPr id="122883" name="Picture 3" descr="C:\Users\TKRCET LIBRARY\Desktop\i year tebx\JPG\scan0007-page-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981200"/>
            <a:ext cx="3132094" cy="396240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</p:pic>
      <p:sp>
        <p:nvSpPr>
          <p:cNvPr id="4" name="WordArt 17"/>
          <p:cNvSpPr>
            <a:spLocks noChangeArrowheads="1" noChangeShapeType="1" noTextEdit="1"/>
          </p:cNvSpPr>
          <p:nvPr/>
        </p:nvSpPr>
        <p:spPr bwMode="auto">
          <a:xfrm>
            <a:off x="5105400" y="457200"/>
            <a:ext cx="3200400" cy="600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Central Library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35A227-8E03-4428-A0DE-9F92E24762E1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2971800" y="1447800"/>
            <a:ext cx="2438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Engineering Physics</a:t>
            </a:r>
          </a:p>
        </p:txBody>
      </p:sp>
    </p:spTree>
  </p:cSld>
  <p:clrMapOvr>
    <a:masterClrMapping/>
  </p:clrMapOvr>
  <p:transition advClick="0">
    <p:split dir="in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17"/>
          <p:cNvSpPr>
            <a:spLocks noChangeArrowheads="1" noChangeShapeType="1" noTextEdit="1"/>
          </p:cNvSpPr>
          <p:nvPr/>
        </p:nvSpPr>
        <p:spPr bwMode="auto">
          <a:xfrm>
            <a:off x="5105400" y="457200"/>
            <a:ext cx="3200400" cy="600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Central Library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276600" y="1371600"/>
            <a:ext cx="2590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</a:rPr>
              <a:t>Engineering Physics</a:t>
            </a:r>
            <a:endParaRPr lang="en-US" sz="1800" b="1" dirty="0">
              <a:solidFill>
                <a:srgbClr val="FF0000"/>
              </a:solidFill>
            </a:endParaRPr>
          </a:p>
        </p:txBody>
      </p:sp>
      <p:pic>
        <p:nvPicPr>
          <p:cNvPr id="5122" name="Picture 2" descr="C:\Users\TKRCET LIBRARY\Desktop\BOOKS\BOOKS\Physics\Engineering Physic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905000"/>
            <a:ext cx="2910863" cy="399905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</p:pic>
      <p:pic>
        <p:nvPicPr>
          <p:cNvPr id="5123" name="Picture 3" descr="C:\Users\TKRCET LIBRARY\Desktop\BOOKS\BOOKS\Physics\MOdern Engg Physic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905000"/>
            <a:ext cx="3088842" cy="412687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35A227-8E03-4428-A0DE-9F92E24762E1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</p:cSld>
  <p:clrMapOvr>
    <a:masterClrMapping/>
  </p:clrMapOvr>
  <p:transition advClick="0">
    <p:split dir="in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10"/>
          <p:cNvSpPr>
            <a:spLocks noChangeArrowheads="1" noChangeShapeType="1" noTextEdit="1"/>
          </p:cNvSpPr>
          <p:nvPr/>
        </p:nvSpPr>
        <p:spPr bwMode="auto">
          <a:xfrm>
            <a:off x="5105400" y="381000"/>
            <a:ext cx="32004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Central Library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8200" y="1905000"/>
            <a:ext cx="7315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 smtClean="0">
              <a:solidFill>
                <a:srgbClr val="0000FF"/>
              </a:solidFill>
            </a:endParaRPr>
          </a:p>
          <a:p>
            <a:endParaRPr lang="en-US" sz="2000" b="1" dirty="0" smtClean="0">
              <a:solidFill>
                <a:srgbClr val="0000FF"/>
              </a:solidFill>
            </a:endParaRPr>
          </a:p>
          <a:p>
            <a:endParaRPr lang="en-US" sz="2000" b="1" dirty="0" smtClean="0">
              <a:solidFill>
                <a:srgbClr val="0000FF"/>
              </a:solidFill>
            </a:endParaRPr>
          </a:p>
          <a:p>
            <a:endParaRPr lang="en-US" sz="2000" b="1" dirty="0" smtClean="0">
              <a:solidFill>
                <a:srgbClr val="0000FF"/>
              </a:solidFill>
            </a:endParaRPr>
          </a:p>
          <a:p>
            <a:endParaRPr lang="en-US" sz="2000" b="1" dirty="0" smtClean="0">
              <a:solidFill>
                <a:srgbClr val="0000FF"/>
              </a:solidFill>
            </a:endParaRPr>
          </a:p>
          <a:p>
            <a:endParaRPr lang="en-US" sz="2000" b="1" dirty="0" smtClean="0">
              <a:solidFill>
                <a:srgbClr val="0000FF"/>
              </a:solidFill>
            </a:endParaRPr>
          </a:p>
          <a:p>
            <a:endParaRPr lang="en-US" sz="2000" b="1" dirty="0" smtClean="0">
              <a:solidFill>
                <a:srgbClr val="0000FF"/>
              </a:solidFill>
            </a:endParaRPr>
          </a:p>
          <a:p>
            <a:endParaRPr lang="en-US" sz="2000" b="1" dirty="0" smtClean="0">
              <a:solidFill>
                <a:srgbClr val="0000FF"/>
              </a:solidFill>
            </a:endParaRPr>
          </a:p>
          <a:p>
            <a:endParaRPr lang="en-US" b="1" dirty="0"/>
          </a:p>
        </p:txBody>
      </p:sp>
      <p:pic>
        <p:nvPicPr>
          <p:cNvPr id="10242" name="Picture 2" descr="nag_photo (1)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477000" y="2209800"/>
            <a:ext cx="1209040" cy="1295400"/>
          </a:xfrm>
          <a:prstGeom prst="ellipse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000" y="3581400"/>
            <a:ext cx="1295400" cy="1295400"/>
          </a:xfrm>
          <a:prstGeom prst="ellipse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990600" y="2133600"/>
            <a:ext cx="40386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ECE</a:t>
            </a:r>
            <a:r>
              <a:rPr lang="en-US" sz="2000" b="1" dirty="0" smtClean="0">
                <a:solidFill>
                  <a:srgbClr val="0000FF"/>
                </a:solidFill>
              </a:rPr>
              <a:t>    -     </a:t>
            </a:r>
            <a:r>
              <a:rPr lang="en-US" sz="2000" b="1" dirty="0" err="1" smtClean="0">
                <a:solidFill>
                  <a:srgbClr val="0000FF"/>
                </a:solidFill>
              </a:rPr>
              <a:t>Dr.D.Nageswara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</a:rPr>
              <a:t>Rao</a:t>
            </a:r>
            <a:endParaRPr lang="en-US" sz="2000" b="1" dirty="0" smtClean="0">
              <a:solidFill>
                <a:srgbClr val="0000FF"/>
              </a:solidFill>
            </a:endParaRPr>
          </a:p>
          <a:p>
            <a:r>
              <a:rPr lang="en-US" sz="2800" b="1" dirty="0" smtClean="0">
                <a:solidFill>
                  <a:srgbClr val="0000FF"/>
                </a:solidFill>
              </a:rPr>
              <a:t>             </a:t>
            </a:r>
            <a:r>
              <a:rPr lang="en-US" b="1" dirty="0" smtClean="0">
                <a:solidFill>
                  <a:srgbClr val="0000FF"/>
                </a:solidFill>
              </a:rPr>
              <a:t>Experience – 18 Years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                       </a:t>
            </a:r>
            <a:r>
              <a:rPr lang="en-US" b="1" dirty="0" smtClean="0">
                <a:solidFill>
                  <a:srgbClr val="FF0000"/>
                </a:solidFill>
              </a:rPr>
              <a:t>Contact No. 9866807254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90600" y="3581400"/>
            <a:ext cx="40386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CSE</a:t>
            </a:r>
            <a:r>
              <a:rPr lang="en-US" sz="2000" b="1" dirty="0" smtClean="0">
                <a:solidFill>
                  <a:srgbClr val="0000FF"/>
                </a:solidFill>
              </a:rPr>
              <a:t>    -      </a:t>
            </a:r>
            <a:r>
              <a:rPr lang="en-US" sz="2000" b="1" dirty="0" err="1" smtClean="0">
                <a:solidFill>
                  <a:srgbClr val="0000FF"/>
                </a:solidFill>
              </a:rPr>
              <a:t>Dr.A.Suresh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</a:rPr>
              <a:t>Rao</a:t>
            </a:r>
            <a:endParaRPr lang="en-US" sz="2000" b="1" dirty="0" smtClean="0">
              <a:solidFill>
                <a:srgbClr val="0000FF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CSE(AI &amp; ML</a:t>
            </a:r>
            <a:r>
              <a:rPr lang="en-US" sz="2000" b="1" dirty="0" smtClean="0">
                <a:solidFill>
                  <a:srgbClr val="FF0000"/>
                </a:solidFill>
              </a:rPr>
              <a:t>)      </a:t>
            </a:r>
            <a:r>
              <a:rPr lang="en-US" sz="1400" b="1" dirty="0" smtClean="0">
                <a:solidFill>
                  <a:srgbClr val="0000FF"/>
                </a:solidFill>
              </a:rPr>
              <a:t>Vice-Principal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CSE(DS)</a:t>
            </a:r>
            <a:r>
              <a:rPr lang="en-US" b="1" dirty="0" smtClean="0">
                <a:solidFill>
                  <a:srgbClr val="0000FF"/>
                </a:solidFill>
              </a:rPr>
              <a:t>             </a:t>
            </a:r>
            <a:r>
              <a:rPr lang="en-US" sz="1400" b="1" dirty="0" smtClean="0">
                <a:solidFill>
                  <a:srgbClr val="0000FF"/>
                </a:solidFill>
              </a:rPr>
              <a:t>Dean Academics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                      Experience – 19 Years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                    </a:t>
            </a:r>
            <a:r>
              <a:rPr lang="en-US" b="1" dirty="0" smtClean="0">
                <a:solidFill>
                  <a:srgbClr val="FF0000"/>
                </a:solidFill>
              </a:rPr>
              <a:t>Contact No. 9866490867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90600" y="5105400"/>
            <a:ext cx="457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IT</a:t>
            </a:r>
            <a:r>
              <a:rPr lang="en-US" sz="2000" b="1" dirty="0" smtClean="0">
                <a:solidFill>
                  <a:srgbClr val="0000FF"/>
                </a:solidFill>
              </a:rPr>
              <a:t>       -    </a:t>
            </a:r>
            <a:r>
              <a:rPr lang="en-US" sz="2000" b="1" dirty="0" err="1" smtClean="0">
                <a:solidFill>
                  <a:srgbClr val="0000FF"/>
                </a:solidFill>
              </a:rPr>
              <a:t>Dr.N.Satyanarayana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                     Experience – 32 Years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                     </a:t>
            </a:r>
            <a:r>
              <a:rPr lang="en-US" b="1" dirty="0" smtClean="0">
                <a:solidFill>
                  <a:srgbClr val="FF0000"/>
                </a:solidFill>
              </a:rPr>
              <a:t>Contact No. 7569107473</a:t>
            </a:r>
          </a:p>
          <a:p>
            <a:endParaRPr lang="en-US" sz="2000" b="1" dirty="0" smtClean="0">
              <a:solidFill>
                <a:srgbClr val="0000FF"/>
              </a:solidFill>
            </a:endParaRPr>
          </a:p>
          <a:p>
            <a:endParaRPr lang="en-US" dirty="0"/>
          </a:p>
        </p:txBody>
      </p:sp>
      <p:pic>
        <p:nvPicPr>
          <p:cNvPr id="12" name="Picture 3" descr="madan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553200" y="4953000"/>
            <a:ext cx="1295399" cy="1295400"/>
          </a:xfrm>
          <a:prstGeom prst="ellipse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35A227-8E03-4428-A0DE-9F92E24762E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905000" y="1393801"/>
            <a:ext cx="472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</a:rPr>
              <a:t>Head of the Departments</a:t>
            </a:r>
          </a:p>
        </p:txBody>
      </p:sp>
    </p:spTree>
  </p:cSld>
  <p:clrMapOvr>
    <a:masterClrMapping/>
  </p:clrMapOvr>
  <p:transition advClick="0">
    <p:split dir="in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WordArt 17"/>
          <p:cNvSpPr>
            <a:spLocks noChangeArrowheads="1" noChangeShapeType="1" noTextEdit="1"/>
          </p:cNvSpPr>
          <p:nvPr/>
        </p:nvSpPr>
        <p:spPr bwMode="auto">
          <a:xfrm>
            <a:off x="5105400" y="304800"/>
            <a:ext cx="3200400" cy="600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Central Library</a:t>
            </a:r>
          </a:p>
        </p:txBody>
      </p:sp>
      <p:pic>
        <p:nvPicPr>
          <p:cNvPr id="83971" name="Picture 2" descr="C:\Users\TKRCET LIBRARY\Desktop\B.Tech\B.Tech\Chemistry\chem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1981200"/>
            <a:ext cx="3163888" cy="411480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83972" name="Picture 3" descr="C:\Users\TKRCET LIBRARY\Desktop\B.Tech\B.Tech\Chemistry\chem 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2057400"/>
            <a:ext cx="3276600" cy="403860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83973" name="TextBox 4"/>
          <p:cNvSpPr txBox="1">
            <a:spLocks noChangeArrowheads="1"/>
          </p:cNvSpPr>
          <p:nvPr/>
        </p:nvSpPr>
        <p:spPr bwMode="auto">
          <a:xfrm>
            <a:off x="2971800" y="1524000"/>
            <a:ext cx="2895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Engineering Chemistry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35A227-8E03-4428-A0DE-9F92E24762E1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</p:cSld>
  <p:clrMapOvr>
    <a:masterClrMapping/>
  </p:clrMapOvr>
  <p:transition advClick="0">
    <p:split dir="in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WordArt 17"/>
          <p:cNvSpPr>
            <a:spLocks noChangeArrowheads="1" noChangeShapeType="1" noTextEdit="1"/>
          </p:cNvSpPr>
          <p:nvPr/>
        </p:nvSpPr>
        <p:spPr bwMode="auto">
          <a:xfrm>
            <a:off x="5105400" y="304800"/>
            <a:ext cx="3200400" cy="600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Central Library</a:t>
            </a:r>
          </a:p>
        </p:txBody>
      </p:sp>
      <p:pic>
        <p:nvPicPr>
          <p:cNvPr id="84995" name="Picture 2" descr="C:\Users\TKRCET LIBRARY\Desktop\B.Tech\B.Tech\Chemistry\Engg.Chemistr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905000"/>
            <a:ext cx="3106738" cy="411480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84996" name="TextBox 3"/>
          <p:cNvSpPr txBox="1">
            <a:spLocks noChangeArrowheads="1"/>
          </p:cNvSpPr>
          <p:nvPr/>
        </p:nvSpPr>
        <p:spPr bwMode="auto">
          <a:xfrm>
            <a:off x="3505200" y="1447800"/>
            <a:ext cx="2743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Engineering Chemistry</a:t>
            </a:r>
          </a:p>
        </p:txBody>
      </p:sp>
      <p:pic>
        <p:nvPicPr>
          <p:cNvPr id="5" name="Picture 4" descr="C:\Users\TKRCET LIBRARY\Desktop\i year tebx\JPG\scan0002-page-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905000"/>
            <a:ext cx="3385089" cy="411480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35A227-8E03-4428-A0DE-9F92E24762E1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</p:cSld>
  <p:clrMapOvr>
    <a:masterClrMapping/>
  </p:clrMapOvr>
  <p:transition advClick="0">
    <p:split dir="in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WordArt 17"/>
          <p:cNvSpPr>
            <a:spLocks noChangeArrowheads="1" noChangeShapeType="1" noTextEdit="1"/>
          </p:cNvSpPr>
          <p:nvPr/>
        </p:nvSpPr>
        <p:spPr bwMode="auto">
          <a:xfrm>
            <a:off x="5105400" y="304800"/>
            <a:ext cx="3200400" cy="600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Central Library</a:t>
            </a:r>
          </a:p>
        </p:txBody>
      </p:sp>
      <p:sp>
        <p:nvSpPr>
          <p:cNvPr id="84996" name="TextBox 3"/>
          <p:cNvSpPr txBox="1">
            <a:spLocks noChangeArrowheads="1"/>
          </p:cNvSpPr>
          <p:nvPr/>
        </p:nvSpPr>
        <p:spPr bwMode="auto">
          <a:xfrm>
            <a:off x="3505200" y="1447800"/>
            <a:ext cx="2743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Engineering Chemistry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2209800"/>
            <a:ext cx="2743200" cy="342900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6146" name="Picture 2" descr="C:\Users\TKRCET LIBRARY\Desktop\BOOKS\BOOKS\Engg Chemistry\Engineering chemistry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2209800"/>
            <a:ext cx="2732088" cy="350520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35A227-8E03-4428-A0DE-9F92E24762E1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</p:cSld>
  <p:clrMapOvr>
    <a:masterClrMapping/>
  </p:clrMapOvr>
  <p:transition advClick="0">
    <p:split dir="in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WordArt 17"/>
          <p:cNvSpPr>
            <a:spLocks noChangeArrowheads="1" noChangeShapeType="1" noTextEdit="1"/>
          </p:cNvSpPr>
          <p:nvPr/>
        </p:nvSpPr>
        <p:spPr bwMode="auto">
          <a:xfrm>
            <a:off x="5105400" y="304800"/>
            <a:ext cx="3200400" cy="600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Central Library</a:t>
            </a:r>
          </a:p>
        </p:txBody>
      </p:sp>
      <p:pic>
        <p:nvPicPr>
          <p:cNvPr id="86019" name="Picture 2" descr="C:\Users\TKRCET LIBRARY\Desktop\B.Tech\B.Tech\Drawing\Drwng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981200"/>
            <a:ext cx="2976563" cy="4200525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86020" name="Picture 3" descr="C:\Users\TKRCET LIBRARY\Desktop\B.Tech\B.Tech\Drawing\Engg.Drawin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981200"/>
            <a:ext cx="2895600" cy="419100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86021" name="TextBox 4"/>
          <p:cNvSpPr txBox="1">
            <a:spLocks noChangeArrowheads="1"/>
          </p:cNvSpPr>
          <p:nvPr/>
        </p:nvSpPr>
        <p:spPr bwMode="auto">
          <a:xfrm>
            <a:off x="2895600" y="1447800"/>
            <a:ext cx="3886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Engineering </a:t>
            </a:r>
            <a:r>
              <a:rPr lang="en-US" sz="1800" b="1" dirty="0" smtClean="0">
                <a:solidFill>
                  <a:srgbClr val="FF0000"/>
                </a:solidFill>
              </a:rPr>
              <a:t>Drawing / Graphics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35A227-8E03-4428-A0DE-9F92E24762E1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</p:spTree>
  </p:cSld>
  <p:clrMapOvr>
    <a:masterClrMapping/>
  </p:clrMapOvr>
  <p:transition advClick="0">
    <p:split dir="in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9" name="Picture 3" descr="C:\Users\TKRCET LIBRARY\Desktop\i year tebx\JPG\scan0001-page-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981200"/>
            <a:ext cx="2931094" cy="396240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</p:pic>
      <p:sp>
        <p:nvSpPr>
          <p:cNvPr id="5" name="WordArt 17"/>
          <p:cNvSpPr>
            <a:spLocks noChangeArrowheads="1" noChangeShapeType="1" noTextEdit="1"/>
          </p:cNvSpPr>
          <p:nvPr/>
        </p:nvSpPr>
        <p:spPr bwMode="auto">
          <a:xfrm>
            <a:off x="5105400" y="381000"/>
            <a:ext cx="3200400" cy="600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Central Library</a:t>
            </a:r>
          </a:p>
        </p:txBody>
      </p:sp>
      <p:pic>
        <p:nvPicPr>
          <p:cNvPr id="8194" name="Picture 2" descr="C:\Users\TKRCET LIBRARY\Desktop\BOOKS\BOOKS\Engg Drawing\Engineering Drawing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981200"/>
            <a:ext cx="2658746" cy="388620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35A227-8E03-4428-A0DE-9F92E24762E1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2590800" y="1447800"/>
            <a:ext cx="3886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Engineering </a:t>
            </a:r>
            <a:r>
              <a:rPr lang="en-US" sz="1800" b="1" dirty="0" smtClean="0">
                <a:solidFill>
                  <a:srgbClr val="FF0000"/>
                </a:solidFill>
              </a:rPr>
              <a:t>Drawing / Graphics</a:t>
            </a:r>
            <a:endParaRPr lang="en-US" sz="1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Click="0">
    <p:split dir="in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17"/>
          <p:cNvSpPr>
            <a:spLocks noChangeArrowheads="1" noChangeShapeType="1" noTextEdit="1"/>
          </p:cNvSpPr>
          <p:nvPr/>
        </p:nvSpPr>
        <p:spPr bwMode="auto">
          <a:xfrm>
            <a:off x="5105400" y="381000"/>
            <a:ext cx="3200400" cy="600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Central Library</a:t>
            </a:r>
          </a:p>
        </p:txBody>
      </p:sp>
      <p:pic>
        <p:nvPicPr>
          <p:cNvPr id="1026" name="Picture 2" descr="C:\Users\mamatha\Downloads\scan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905000"/>
            <a:ext cx="3093265" cy="403859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1027" name="Picture 3" descr="C:\Users\mamatha\Downloads\scan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905001"/>
            <a:ext cx="3124201" cy="40386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35A227-8E03-4428-A0DE-9F92E24762E1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2895600" y="1447800"/>
            <a:ext cx="3886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Engineering </a:t>
            </a:r>
            <a:r>
              <a:rPr lang="en-US" sz="1800" b="1" dirty="0" smtClean="0">
                <a:solidFill>
                  <a:srgbClr val="FF0000"/>
                </a:solidFill>
              </a:rPr>
              <a:t>Drawing / Graphics</a:t>
            </a:r>
            <a:endParaRPr lang="en-US" sz="1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Click="0">
    <p:split dir="in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WordArt 17"/>
          <p:cNvSpPr>
            <a:spLocks noChangeArrowheads="1" noChangeShapeType="1" noTextEdit="1"/>
          </p:cNvSpPr>
          <p:nvPr/>
        </p:nvSpPr>
        <p:spPr bwMode="auto">
          <a:xfrm>
            <a:off x="5105400" y="304800"/>
            <a:ext cx="3200400" cy="600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Central Library</a:t>
            </a:r>
          </a:p>
        </p:txBody>
      </p:sp>
      <p:pic>
        <p:nvPicPr>
          <p:cNvPr id="88067" name="Picture 2" descr="C:\Users\TKRCET LIBRARY\Desktop\B.Tech\B.Tech\EDC\EDC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905000"/>
            <a:ext cx="2974975" cy="4284663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88068" name="Picture 3" descr="C:\Users\TKRCET LIBRARY\Desktop\B.Tech\B.Tech\EDC\ED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905000"/>
            <a:ext cx="2971800" cy="426720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88069" name="TextBox 4"/>
          <p:cNvSpPr txBox="1">
            <a:spLocks noChangeArrowheads="1"/>
          </p:cNvSpPr>
          <p:nvPr/>
        </p:nvSpPr>
        <p:spPr bwMode="auto">
          <a:xfrm>
            <a:off x="2743200" y="1447800"/>
            <a:ext cx="4038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Electronic Devices and Circuits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35A227-8E03-4428-A0DE-9F92E24762E1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</p:spTree>
  </p:cSld>
  <p:clrMapOvr>
    <a:masterClrMapping/>
  </p:clrMapOvr>
  <p:transition advClick="0">
    <p:split dir="in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WordArt 17"/>
          <p:cNvSpPr>
            <a:spLocks noChangeArrowheads="1" noChangeShapeType="1" noTextEdit="1"/>
          </p:cNvSpPr>
          <p:nvPr/>
        </p:nvSpPr>
        <p:spPr bwMode="auto">
          <a:xfrm>
            <a:off x="5105400" y="304800"/>
            <a:ext cx="3200400" cy="600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Central Library</a:t>
            </a:r>
          </a:p>
        </p:txBody>
      </p:sp>
      <p:pic>
        <p:nvPicPr>
          <p:cNvPr id="87043" name="Picture 2" descr="C:\Users\TKRCET LIBRARY\Desktop\B.Tech\B.Tech\computer\C &amp; D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1981200"/>
            <a:ext cx="3048000" cy="411480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87044" name="Picture 3" descr="C:\Users\TKRCET LIBRARY\Desktop\B.Tech\B.Tech\computer\Computer Programmin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1981200"/>
            <a:ext cx="2667000" cy="411480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87045" name="TextBox 4"/>
          <p:cNvSpPr txBox="1">
            <a:spLocks noChangeArrowheads="1"/>
          </p:cNvSpPr>
          <p:nvPr/>
        </p:nvSpPr>
        <p:spPr bwMode="auto">
          <a:xfrm>
            <a:off x="3352800" y="1447800"/>
            <a:ext cx="3048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Computer Programming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35A227-8E03-4428-A0DE-9F92E24762E1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</p:spTree>
  </p:cSld>
  <p:clrMapOvr>
    <a:masterClrMapping/>
  </p:clrMapOvr>
  <p:transition advClick="0">
    <p:split dir="in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WordArt 17"/>
          <p:cNvSpPr>
            <a:spLocks noChangeArrowheads="1" noChangeShapeType="1" noTextEdit="1"/>
          </p:cNvSpPr>
          <p:nvPr/>
        </p:nvSpPr>
        <p:spPr bwMode="auto">
          <a:xfrm>
            <a:off x="5105400" y="304800"/>
            <a:ext cx="3200400" cy="600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Central Library</a:t>
            </a:r>
          </a:p>
        </p:txBody>
      </p:sp>
      <p:sp>
        <p:nvSpPr>
          <p:cNvPr id="87045" name="TextBox 4"/>
          <p:cNvSpPr txBox="1">
            <a:spLocks noChangeArrowheads="1"/>
          </p:cNvSpPr>
          <p:nvPr/>
        </p:nvSpPr>
        <p:spPr bwMode="auto">
          <a:xfrm>
            <a:off x="3352800" y="1447800"/>
            <a:ext cx="3048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Computer Programming</a:t>
            </a:r>
          </a:p>
        </p:txBody>
      </p:sp>
      <p:pic>
        <p:nvPicPr>
          <p:cNvPr id="10242" name="Picture 2" descr="C:\Users\TKRCET LIBRARY\Desktop\BOOKS\BOOKS\Datastructures\Data Structures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905000"/>
            <a:ext cx="2895600" cy="396240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</p:pic>
      <p:pic>
        <p:nvPicPr>
          <p:cNvPr id="10243" name="Picture 3" descr="C:\Users\TKRCET LIBRARY\Desktop\BOOKS\BOOKS\Datastructures\Data Structures 3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905000"/>
            <a:ext cx="2819400" cy="396240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35A227-8E03-4428-A0DE-9F92E24762E1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</p:spTree>
  </p:cSld>
  <p:clrMapOvr>
    <a:masterClrMapping/>
  </p:clrMapOvr>
  <p:transition advClick="0">
    <p:split dir="in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WordArt 17"/>
          <p:cNvSpPr>
            <a:spLocks noChangeArrowheads="1" noChangeShapeType="1" noTextEdit="1"/>
          </p:cNvSpPr>
          <p:nvPr/>
        </p:nvSpPr>
        <p:spPr bwMode="auto">
          <a:xfrm>
            <a:off x="5105400" y="304800"/>
            <a:ext cx="3200400" cy="600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Central Library</a:t>
            </a:r>
          </a:p>
        </p:txBody>
      </p:sp>
      <p:sp>
        <p:nvSpPr>
          <p:cNvPr id="87045" name="TextBox 4"/>
          <p:cNvSpPr txBox="1">
            <a:spLocks noChangeArrowheads="1"/>
          </p:cNvSpPr>
          <p:nvPr/>
        </p:nvSpPr>
        <p:spPr bwMode="auto">
          <a:xfrm>
            <a:off x="3352800" y="1447800"/>
            <a:ext cx="3048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Computer Programming</a:t>
            </a:r>
          </a:p>
        </p:txBody>
      </p:sp>
      <p:pic>
        <p:nvPicPr>
          <p:cNvPr id="11266" name="Picture 2" descr="C:\Users\TKRCET LIBRARY\Desktop\BOOKS\BOOKS\Datastructures\Data Structures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905000"/>
            <a:ext cx="2895600" cy="396240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</p:pic>
      <p:pic>
        <p:nvPicPr>
          <p:cNvPr id="11267" name="Picture 3" descr="C:\Users\TKRCET LIBRARY\Desktop\BOOKS\BOOKS\Datastructures\Datastructures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905001"/>
            <a:ext cx="3048000" cy="396240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35A227-8E03-4428-A0DE-9F92E24762E1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</p:spTree>
  </p:cSld>
  <p:clrMapOvr>
    <a:masterClrMapping/>
  </p:clrMapOvr>
  <p:transition advClick="0">
    <p:split dir="in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10"/>
          <p:cNvSpPr>
            <a:spLocks noChangeArrowheads="1" noChangeShapeType="1" noTextEdit="1"/>
          </p:cNvSpPr>
          <p:nvPr/>
        </p:nvSpPr>
        <p:spPr bwMode="auto">
          <a:xfrm>
            <a:off x="5105400" y="381000"/>
            <a:ext cx="32004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Central Library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8200" y="1905000"/>
            <a:ext cx="7315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 smtClean="0">
              <a:solidFill>
                <a:srgbClr val="0000FF"/>
              </a:solidFill>
            </a:endParaRPr>
          </a:p>
          <a:p>
            <a:endParaRPr lang="en-US" sz="2000" b="1" dirty="0" smtClean="0">
              <a:solidFill>
                <a:srgbClr val="0000FF"/>
              </a:solidFill>
            </a:endParaRPr>
          </a:p>
          <a:p>
            <a:endParaRPr lang="en-US" sz="2000" b="1" dirty="0" smtClean="0">
              <a:solidFill>
                <a:srgbClr val="0000FF"/>
              </a:solidFill>
            </a:endParaRPr>
          </a:p>
          <a:p>
            <a:endParaRPr lang="en-US" sz="2000" b="1" dirty="0" smtClean="0">
              <a:solidFill>
                <a:srgbClr val="0000FF"/>
              </a:solidFill>
            </a:endParaRPr>
          </a:p>
          <a:p>
            <a:endParaRPr lang="en-US" sz="2000" b="1" dirty="0" smtClean="0">
              <a:solidFill>
                <a:srgbClr val="0000FF"/>
              </a:solidFill>
            </a:endParaRPr>
          </a:p>
          <a:p>
            <a:endParaRPr lang="en-US" sz="2000" b="1" dirty="0" smtClean="0">
              <a:solidFill>
                <a:srgbClr val="0000FF"/>
              </a:solidFill>
            </a:endParaRPr>
          </a:p>
          <a:p>
            <a:endParaRPr lang="en-US" sz="2000" b="1" dirty="0" smtClean="0">
              <a:solidFill>
                <a:srgbClr val="0000FF"/>
              </a:solidFill>
            </a:endParaRPr>
          </a:p>
          <a:p>
            <a:endParaRPr lang="en-US" sz="2000" b="1" dirty="0" smtClean="0">
              <a:solidFill>
                <a:srgbClr val="0000FF"/>
              </a:solidFill>
            </a:endParaRPr>
          </a:p>
          <a:p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33400" y="2438400"/>
            <a:ext cx="5791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  Physical Science </a:t>
            </a:r>
            <a:r>
              <a:rPr lang="en-US" sz="2000" b="1" dirty="0" smtClean="0">
                <a:solidFill>
                  <a:srgbClr val="0000FF"/>
                </a:solidFill>
              </a:rPr>
              <a:t>      -  </a:t>
            </a:r>
            <a:r>
              <a:rPr lang="en-US" sz="2000" b="1" dirty="0" err="1" smtClean="0">
                <a:solidFill>
                  <a:srgbClr val="0000FF"/>
                </a:solidFill>
              </a:rPr>
              <a:t>Dr.B.Rajinikanth</a:t>
            </a:r>
            <a:endParaRPr lang="en-US" sz="2000" b="1" dirty="0" smtClean="0">
              <a:solidFill>
                <a:srgbClr val="0000FF"/>
              </a:solidFill>
            </a:endParaRPr>
          </a:p>
          <a:p>
            <a:r>
              <a:rPr lang="en-US" b="1" dirty="0" smtClean="0">
                <a:solidFill>
                  <a:srgbClr val="0000FF"/>
                </a:solidFill>
              </a:rPr>
              <a:t>                                                 Experience – 17 Years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                                               Contact No. 8498085223 </a:t>
            </a:r>
          </a:p>
          <a:p>
            <a:r>
              <a:rPr lang="en-US" sz="2000" b="1" dirty="0" smtClean="0">
                <a:solidFill>
                  <a:srgbClr val="7030A0"/>
                </a:solidFill>
              </a:rPr>
              <a:t>   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85800" y="3886200"/>
            <a:ext cx="59436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Physical Science</a:t>
            </a:r>
            <a:r>
              <a:rPr lang="en-US" sz="2000" b="1" dirty="0" smtClean="0">
                <a:solidFill>
                  <a:srgbClr val="0000FF"/>
                </a:solidFill>
              </a:rPr>
              <a:t>      - </a:t>
            </a:r>
            <a:r>
              <a:rPr lang="en-US" sz="2000" b="1" dirty="0" err="1" smtClean="0">
                <a:solidFill>
                  <a:srgbClr val="0000FF"/>
                </a:solidFill>
              </a:rPr>
              <a:t>Dr.B.Narasimha</a:t>
            </a:r>
            <a:endParaRPr lang="en-US" sz="2000" b="1" dirty="0" smtClean="0">
              <a:solidFill>
                <a:srgbClr val="0000FF"/>
              </a:solidFill>
            </a:endParaRPr>
          </a:p>
          <a:p>
            <a:r>
              <a:rPr lang="en-US" sz="2000" b="1" dirty="0" smtClean="0">
                <a:solidFill>
                  <a:srgbClr val="FF0000"/>
                </a:solidFill>
              </a:rPr>
              <a:t>                                    </a:t>
            </a:r>
            <a:r>
              <a:rPr lang="en-US" b="1" dirty="0" smtClean="0">
                <a:solidFill>
                  <a:srgbClr val="0000FF"/>
                </a:solidFill>
              </a:rPr>
              <a:t>Experience – 32 Years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                                           Contact No. 9490356088</a:t>
            </a:r>
          </a:p>
          <a:p>
            <a:endParaRPr lang="en-US" sz="2000" b="1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pic>
        <p:nvPicPr>
          <p:cNvPr id="12" name="Picture 2" descr="G:\E\All Photoes on 12-09-2016\Rajinikanth Physics Ho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5600" y="2286000"/>
            <a:ext cx="1295400" cy="14700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35A227-8E03-4428-A0DE-9F92E24762E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14" name="Picture 1" descr="G:\E\All Photoes on 12-09-2016\Director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781800" y="3886200"/>
            <a:ext cx="1371600" cy="1371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2819400" y="1447800"/>
            <a:ext cx="335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</a:rPr>
              <a:t>S&amp;H Departments</a:t>
            </a:r>
          </a:p>
        </p:txBody>
      </p:sp>
    </p:spTree>
  </p:cSld>
  <p:clrMapOvr>
    <a:masterClrMapping/>
  </p:clrMapOvr>
  <p:transition advClick="0">
    <p:split dir="in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WordArt 17"/>
          <p:cNvSpPr>
            <a:spLocks noChangeArrowheads="1" noChangeShapeType="1" noTextEdit="1"/>
          </p:cNvSpPr>
          <p:nvPr/>
        </p:nvSpPr>
        <p:spPr bwMode="auto">
          <a:xfrm>
            <a:off x="5105400" y="304800"/>
            <a:ext cx="3200400" cy="600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Central Library</a:t>
            </a:r>
          </a:p>
        </p:txBody>
      </p:sp>
      <p:pic>
        <p:nvPicPr>
          <p:cNvPr id="89091" name="Picture 2" descr="C:\Users\TKRCET LIBRARY\Desktop\B.Tech\B.Tech\MEchanics\Engg.Mechanic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905000"/>
            <a:ext cx="3124200" cy="426720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89092" name="Picture 3" descr="C:\Users\TKRCET LIBRARY\Desktop\B.Tech\B.Tech\MEchanics\mech 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905000"/>
            <a:ext cx="3051175" cy="426720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89093" name="TextBox 4"/>
          <p:cNvSpPr txBox="1">
            <a:spLocks noChangeArrowheads="1"/>
          </p:cNvSpPr>
          <p:nvPr/>
        </p:nvSpPr>
        <p:spPr bwMode="auto">
          <a:xfrm>
            <a:off x="3352800" y="1447800"/>
            <a:ext cx="2895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Engineering Mechanics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35A227-8E03-4428-A0DE-9F92E24762E1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</p:spTree>
  </p:cSld>
  <p:clrMapOvr>
    <a:masterClrMapping/>
  </p:clrMapOvr>
  <p:transition advClick="0">
    <p:split dir="in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C:\Users\TKRCET LIBRARY\Desktop\i year tebx\JPG\scan0008-page-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1905000"/>
            <a:ext cx="2971800" cy="419100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</p:pic>
      <p:sp>
        <p:nvSpPr>
          <p:cNvPr id="4" name="WordArt 17"/>
          <p:cNvSpPr>
            <a:spLocks noChangeArrowheads="1" noChangeShapeType="1" noTextEdit="1"/>
          </p:cNvSpPr>
          <p:nvPr/>
        </p:nvSpPr>
        <p:spPr bwMode="auto">
          <a:xfrm>
            <a:off x="5105400" y="381000"/>
            <a:ext cx="3200400" cy="600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Central Library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048000" y="1447800"/>
            <a:ext cx="2895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</a:rPr>
              <a:t>Engineering Mechanics</a:t>
            </a:r>
            <a:endParaRPr lang="en-US" sz="1800" b="1" dirty="0">
              <a:solidFill>
                <a:srgbClr val="FF0000"/>
              </a:solidFill>
            </a:endParaRPr>
          </a:p>
        </p:txBody>
      </p:sp>
      <p:pic>
        <p:nvPicPr>
          <p:cNvPr id="12290" name="Picture 2" descr="C:\Users\TKRCET LIBRARY\Desktop\BOOKS\BOOKS\Engg Mechanics\Engineering Mechanics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981201"/>
            <a:ext cx="3352800" cy="403860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35A227-8E03-4428-A0DE-9F92E24762E1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</p:spTree>
  </p:cSld>
  <p:clrMapOvr>
    <a:masterClrMapping/>
  </p:clrMapOvr>
  <p:transition advClick="0">
    <p:split dir="in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17"/>
          <p:cNvSpPr>
            <a:spLocks noChangeArrowheads="1" noChangeShapeType="1" noTextEdit="1"/>
          </p:cNvSpPr>
          <p:nvPr/>
        </p:nvSpPr>
        <p:spPr bwMode="auto">
          <a:xfrm>
            <a:off x="5105400" y="381000"/>
            <a:ext cx="3200400" cy="600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Central Library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971800" y="1447800"/>
            <a:ext cx="2895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</a:rPr>
              <a:t>Engineering Mechanics</a:t>
            </a:r>
            <a:endParaRPr lang="en-US" sz="1800" b="1" dirty="0">
              <a:solidFill>
                <a:srgbClr val="FF0000"/>
              </a:solidFill>
            </a:endParaRPr>
          </a:p>
        </p:txBody>
      </p:sp>
      <p:pic>
        <p:nvPicPr>
          <p:cNvPr id="13314" name="Picture 2" descr="C:\Users\TKRCET LIBRARY\Desktop\BOOKS\BOOKS\Engg Mechanics\Engineering Mechanics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0966" y="1905000"/>
            <a:ext cx="2789671" cy="396240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</p:pic>
      <p:pic>
        <p:nvPicPr>
          <p:cNvPr id="13315" name="Picture 3" descr="C:\Users\TKRCET LIBRARY\Desktop\BOOKS\BOOKS\Engg Mechanics\Engineering mechanic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905001"/>
            <a:ext cx="2971800" cy="403860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35A227-8E03-4428-A0DE-9F92E24762E1}" type="slidenum">
              <a:rPr lang="en-US" smtClean="0"/>
              <a:pPr>
                <a:defRPr/>
              </a:pPr>
              <a:t>82</a:t>
            </a:fld>
            <a:endParaRPr lang="en-US"/>
          </a:p>
        </p:txBody>
      </p:sp>
    </p:spTree>
  </p:cSld>
  <p:clrMapOvr>
    <a:masterClrMapping/>
  </p:clrMapOvr>
  <p:transition advClick="0">
    <p:split dir="in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WordArt 17"/>
          <p:cNvSpPr>
            <a:spLocks noChangeArrowheads="1" noChangeShapeType="1" noTextEdit="1"/>
          </p:cNvSpPr>
          <p:nvPr/>
        </p:nvSpPr>
        <p:spPr bwMode="auto">
          <a:xfrm>
            <a:off x="5105400" y="304800"/>
            <a:ext cx="3200400" cy="600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Central Library</a:t>
            </a:r>
          </a:p>
        </p:txBody>
      </p:sp>
      <p:pic>
        <p:nvPicPr>
          <p:cNvPr id="90115" name="Picture 2" descr="C:\Users\TKRCET LIBRARY\Desktop\B.Tech\B.Tech\BEE\Basic Concepts of Electrical Eng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905000"/>
            <a:ext cx="2944813" cy="419100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90116" name="Picture 3" descr="C:\Users\TKRCET LIBRARY\Desktop\B.Tech\B.Tech\BEE\BEE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905000"/>
            <a:ext cx="3127375" cy="419100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90117" name="TextBox 4"/>
          <p:cNvSpPr txBox="1">
            <a:spLocks noChangeArrowheads="1"/>
          </p:cNvSpPr>
          <p:nvPr/>
        </p:nvSpPr>
        <p:spPr bwMode="auto">
          <a:xfrm>
            <a:off x="2895600" y="1447800"/>
            <a:ext cx="3733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Basic Electrical Engineering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35A227-8E03-4428-A0DE-9F92E24762E1}" type="slidenum">
              <a:rPr lang="en-US" smtClean="0"/>
              <a:pPr>
                <a:defRPr/>
              </a:pPr>
              <a:t>83</a:t>
            </a:fld>
            <a:endParaRPr lang="en-US"/>
          </a:p>
        </p:txBody>
      </p:sp>
    </p:spTree>
  </p:cSld>
  <p:clrMapOvr>
    <a:masterClrMapping/>
  </p:clrMapOvr>
  <p:transition advClick="0">
    <p:split dir="in"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WordArt 17"/>
          <p:cNvSpPr>
            <a:spLocks noChangeArrowheads="1" noChangeShapeType="1" noTextEdit="1"/>
          </p:cNvSpPr>
          <p:nvPr/>
        </p:nvSpPr>
        <p:spPr bwMode="auto">
          <a:xfrm>
            <a:off x="5105400" y="304800"/>
            <a:ext cx="3200400" cy="600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Central Library</a:t>
            </a:r>
          </a:p>
        </p:txBody>
      </p:sp>
      <p:pic>
        <p:nvPicPr>
          <p:cNvPr id="92163" name="Picture 2" descr="C:\Users\TKRCET LIBRARY\Desktop\B.Tech\B.Tech\Network Analysi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905000"/>
            <a:ext cx="3048000" cy="4257675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92164" name="Picture 3" descr="C:\Users\TKRCET LIBRARY\Desktop\B.Tech\B.Tech\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1" y="1905000"/>
            <a:ext cx="3124200" cy="426720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92165" name="TextBox 5"/>
          <p:cNvSpPr txBox="1">
            <a:spLocks noChangeArrowheads="1"/>
          </p:cNvSpPr>
          <p:nvPr/>
        </p:nvSpPr>
        <p:spPr bwMode="auto">
          <a:xfrm>
            <a:off x="2819400" y="1447800"/>
            <a:ext cx="3733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Basic Electrical Engineering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35A227-8E03-4428-A0DE-9F92E24762E1}" type="slidenum">
              <a:rPr lang="en-US" smtClean="0"/>
              <a:pPr>
                <a:defRPr/>
              </a:pPr>
              <a:t>84</a:t>
            </a:fld>
            <a:endParaRPr lang="en-US"/>
          </a:p>
        </p:txBody>
      </p:sp>
    </p:spTree>
  </p:cSld>
  <p:clrMapOvr>
    <a:masterClrMapping/>
  </p:clrMapOvr>
  <p:transition advClick="0">
    <p:split dir="in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C:\Users\TKRCET LIBRARY\Desktop\i year tebx\JPG\scan0004-page-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981200"/>
            <a:ext cx="3048000" cy="396240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</p:pic>
      <p:pic>
        <p:nvPicPr>
          <p:cNvPr id="123907" name="Picture 3" descr="C:\Users\TKRCET LIBRARY\Desktop\i year tebx\JPG\scan0006-page-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1981200"/>
            <a:ext cx="3276600" cy="396240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</p:pic>
      <p:sp>
        <p:nvSpPr>
          <p:cNvPr id="4" name="WordArt 17"/>
          <p:cNvSpPr>
            <a:spLocks noChangeArrowheads="1" noChangeShapeType="1" noTextEdit="1"/>
          </p:cNvSpPr>
          <p:nvPr/>
        </p:nvSpPr>
        <p:spPr bwMode="auto">
          <a:xfrm>
            <a:off x="5105400" y="381000"/>
            <a:ext cx="3200400" cy="600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Central Library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905000" y="1447800"/>
            <a:ext cx="5181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</a:rPr>
              <a:t>Basic Electrical and Electronics Engineering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35A227-8E03-4428-A0DE-9F92E24762E1}" type="slidenum">
              <a:rPr lang="en-US" smtClean="0"/>
              <a:pPr>
                <a:defRPr/>
              </a:pPr>
              <a:t>85</a:t>
            </a:fld>
            <a:endParaRPr lang="en-US"/>
          </a:p>
        </p:txBody>
      </p:sp>
    </p:spTree>
  </p:cSld>
  <p:clrMapOvr>
    <a:masterClrMapping/>
  </p:clrMapOvr>
  <p:transition advClick="0">
    <p:split dir="in"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400" dirty="0" smtClean="0"/>
              <a:t>     </a:t>
            </a:r>
            <a:r>
              <a:rPr lang="en-US" sz="3600" b="1" dirty="0" smtClean="0">
                <a:solidFill>
                  <a:srgbClr val="FFFF00"/>
                </a:solidFill>
              </a:rPr>
              <a:t>       </a:t>
            </a:r>
            <a:r>
              <a:rPr lang="en-US" sz="4400" b="1" dirty="0" smtClean="0">
                <a:solidFill>
                  <a:srgbClr val="FFFF00"/>
                </a:solidFill>
              </a:rPr>
              <a:t>Question Papers </a:t>
            </a:r>
            <a:endParaRPr lang="en-US" sz="6600" b="1" dirty="0" smtClean="0">
              <a:solidFill>
                <a:srgbClr val="FFFF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D8439F-9459-4F39-8A41-81F367CF487F}" type="slidenum">
              <a:rPr lang="en-US" smtClean="0"/>
              <a:pPr>
                <a:defRPr/>
              </a:pPr>
              <a:t>86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066800" y="3581400"/>
            <a:ext cx="6858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</a:rPr>
              <a:t>Hard &amp; Soft Copies</a:t>
            </a:r>
          </a:p>
          <a:p>
            <a:pPr algn="ctr"/>
            <a:r>
              <a:rPr lang="en-US" sz="4000" b="1" dirty="0" smtClean="0">
                <a:solidFill>
                  <a:srgbClr val="C00000"/>
                </a:solidFill>
              </a:rPr>
              <a:t> Regular &amp; </a:t>
            </a:r>
            <a:r>
              <a:rPr lang="en-US" sz="4000" b="1" dirty="0" smtClean="0">
                <a:solidFill>
                  <a:srgbClr val="C00000"/>
                </a:solidFill>
              </a:rPr>
              <a:t>Supply</a:t>
            </a:r>
          </a:p>
          <a:p>
            <a:pPr algn="ctr"/>
            <a:r>
              <a:rPr lang="en-US" sz="2000" b="1" dirty="0" smtClean="0">
                <a:solidFill>
                  <a:srgbClr val="9933FF"/>
                </a:solidFill>
              </a:rPr>
              <a:t>Soft copy available at Digital Library</a:t>
            </a:r>
            <a:endParaRPr lang="en-US" sz="2000" b="1" dirty="0" smtClean="0">
              <a:solidFill>
                <a:srgbClr val="9933FF"/>
              </a:solidFill>
            </a:endParaRPr>
          </a:p>
          <a:p>
            <a:pPr algn="ctr"/>
            <a:r>
              <a:rPr lang="en-US" sz="1600" dirty="0" smtClean="0">
                <a:solidFill>
                  <a:srgbClr val="C00000"/>
                </a:solidFill>
              </a:rPr>
              <a:t>                       </a:t>
            </a:r>
            <a:endParaRPr lang="en-US" sz="16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advClick="0">
    <p:split dir="in"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mamatha\Downloads\scan0002 (1)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254455" y="1600199"/>
            <a:ext cx="2915122" cy="4088743"/>
          </a:xfrm>
          <a:prstGeom prst="rect">
            <a:avLst/>
          </a:prstGeom>
          <a:noFill/>
          <a:ln>
            <a:solidFill>
              <a:srgbClr val="CC00FF"/>
            </a:solidFill>
          </a:ln>
        </p:spPr>
      </p:pic>
      <p:pic>
        <p:nvPicPr>
          <p:cNvPr id="6" name="Picture 2" descr="C:\Users\mamatha\Downloads\scan0001 (1)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029200" y="1693085"/>
            <a:ext cx="2971800" cy="3998871"/>
          </a:xfrm>
          <a:prstGeom prst="rect">
            <a:avLst/>
          </a:prstGeom>
          <a:noFill/>
          <a:ln>
            <a:solidFill>
              <a:srgbClr val="CC00FF"/>
            </a:solidFill>
          </a:ln>
        </p:spPr>
      </p:pic>
      <p:sp>
        <p:nvSpPr>
          <p:cNvPr id="9" name="WordArt 17"/>
          <p:cNvSpPr>
            <a:spLocks noChangeArrowheads="1" noChangeShapeType="1" noTextEdit="1"/>
          </p:cNvSpPr>
          <p:nvPr/>
        </p:nvSpPr>
        <p:spPr bwMode="auto">
          <a:xfrm>
            <a:off x="5029200" y="381000"/>
            <a:ext cx="3200400" cy="600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Central Library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35A227-8E03-4428-A0DE-9F92E24762E1}" type="slidenum">
              <a:rPr lang="en-US" smtClean="0"/>
              <a:pPr>
                <a:defRPr/>
              </a:pPr>
              <a:t>87</a:t>
            </a:fld>
            <a:endParaRPr lang="en-US"/>
          </a:p>
        </p:txBody>
      </p:sp>
    </p:spTree>
  </p:cSld>
  <p:clrMapOvr>
    <a:masterClrMapping/>
  </p:clrMapOvr>
  <p:transition advClick="0">
    <p:split dir="in"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4"/>
          <p:cNvSpPr>
            <a:spLocks noChangeArrowheads="1" noChangeShapeType="1" noTextEdit="1"/>
          </p:cNvSpPr>
          <p:nvPr/>
        </p:nvSpPr>
        <p:spPr bwMode="auto">
          <a:xfrm>
            <a:off x="609600" y="1447800"/>
            <a:ext cx="38100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BD Bockloo"/>
              </a:rPr>
              <a:t>Security Measures :</a:t>
            </a:r>
            <a:endParaRPr lang="en-US" sz="32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BD Bockloo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457200" y="2590800"/>
            <a:ext cx="73152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00FF"/>
                </a:solidFill>
                <a:latin typeface="AmerType Md BT" pitchFamily="18" charset="0"/>
              </a:rPr>
              <a:t>       </a:t>
            </a:r>
            <a:r>
              <a:rPr lang="en-US" sz="2800" b="1" dirty="0" smtClean="0">
                <a:solidFill>
                  <a:srgbClr val="0000FF"/>
                </a:solidFill>
                <a:latin typeface="+mj-lt"/>
              </a:rPr>
              <a:t>“CCTV Network(Surveillance) has  been fixed in all areas of the Central Library to avoid book theft and other malpractices. The entire Library is arranged WEB Cameras</a:t>
            </a:r>
            <a:r>
              <a:rPr lang="en-US" sz="2400" b="1" dirty="0" smtClean="0">
                <a:solidFill>
                  <a:srgbClr val="0000FF"/>
                </a:solidFill>
                <a:latin typeface="+mj-lt"/>
              </a:rPr>
              <a:t>”. </a:t>
            </a:r>
            <a:endParaRPr lang="en-US" sz="2800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3316" name="WordArt 6"/>
          <p:cNvSpPr>
            <a:spLocks noChangeArrowheads="1" noChangeShapeType="1" noTextEdit="1"/>
          </p:cNvSpPr>
          <p:nvPr/>
        </p:nvSpPr>
        <p:spPr bwMode="auto">
          <a:xfrm>
            <a:off x="5105400" y="381000"/>
            <a:ext cx="32004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Central Library</a:t>
            </a:r>
          </a:p>
        </p:txBody>
      </p:sp>
      <p:sp>
        <p:nvSpPr>
          <p:cNvPr id="13317" name="AutoShape 2" descr="Image result for photos for library vision"/>
          <p:cNvSpPr>
            <a:spLocks noChangeAspect="1" noChangeArrowheads="1"/>
          </p:cNvSpPr>
          <p:nvPr/>
        </p:nvSpPr>
        <p:spPr bwMode="auto">
          <a:xfrm>
            <a:off x="149225" y="-571500"/>
            <a:ext cx="1600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18" name="AutoShape 4" descr="Image result for photos for library vision"/>
          <p:cNvSpPr>
            <a:spLocks noChangeAspect="1" noChangeArrowheads="1"/>
          </p:cNvSpPr>
          <p:nvPr/>
        </p:nvSpPr>
        <p:spPr bwMode="auto">
          <a:xfrm>
            <a:off x="149225" y="-571500"/>
            <a:ext cx="1600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19" name="AutoShape 6" descr="Image result for photos for library vision"/>
          <p:cNvSpPr>
            <a:spLocks noChangeAspect="1" noChangeArrowheads="1"/>
          </p:cNvSpPr>
          <p:nvPr/>
        </p:nvSpPr>
        <p:spPr bwMode="auto">
          <a:xfrm>
            <a:off x="149225" y="-571500"/>
            <a:ext cx="1600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6146" name="Picture 2" descr="C:\Users\mamatha\Desktop\orientationjournals\cctvbullet-camera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705601" y="1524000"/>
            <a:ext cx="1452948" cy="1143000"/>
          </a:xfrm>
          <a:prstGeom prst="rect">
            <a:avLst/>
          </a:prstGeom>
          <a:noFill/>
        </p:spPr>
      </p:pic>
      <p:pic>
        <p:nvPicPr>
          <p:cNvPr id="6147" name="Picture 3" descr="C:\Users\mamatha\Desktop\orientationjournals\cctvcamer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8400" y="4400550"/>
            <a:ext cx="2057400" cy="1771650"/>
          </a:xfrm>
          <a:prstGeom prst="rect">
            <a:avLst/>
          </a:prstGeom>
          <a:noFill/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35A227-8E03-4428-A0DE-9F92E24762E1}" type="slidenum">
              <a:rPr lang="en-US" smtClean="0"/>
              <a:pPr>
                <a:defRPr/>
              </a:pPr>
              <a:t>88</a:t>
            </a:fld>
            <a:endParaRPr lang="en-US"/>
          </a:p>
        </p:txBody>
      </p:sp>
    </p:spTree>
  </p:cSld>
  <p:clrMapOvr>
    <a:masterClrMapping/>
  </p:clrMapOvr>
  <p:transition advClick="0">
    <p:split dir="in"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35A227-8E03-4428-A0DE-9F92E24762E1}" type="slidenum">
              <a:rPr lang="en-US" smtClean="0"/>
              <a:pPr>
                <a:defRPr/>
              </a:pPr>
              <a:t>89</a:t>
            </a:fld>
            <a:endParaRPr lang="en-US"/>
          </a:p>
        </p:txBody>
      </p:sp>
      <p:sp>
        <p:nvSpPr>
          <p:cNvPr id="3" name="WordArt 17"/>
          <p:cNvSpPr>
            <a:spLocks noChangeArrowheads="1" noChangeShapeType="1" noTextEdit="1"/>
          </p:cNvSpPr>
          <p:nvPr/>
        </p:nvSpPr>
        <p:spPr bwMode="auto">
          <a:xfrm>
            <a:off x="4876800" y="381000"/>
            <a:ext cx="3200400" cy="600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Central Library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5800" y="2133600"/>
            <a:ext cx="77724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400" dirty="0" smtClean="0">
                <a:solidFill>
                  <a:srgbClr val="0000FF"/>
                </a:solidFill>
              </a:rPr>
              <a:t>Please keep your belongings like Bags, Water 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  bottles etc.</a:t>
            </a:r>
          </a:p>
          <a:p>
            <a:pPr>
              <a:buFont typeface="Wingdings" pitchFamily="2" charset="2"/>
              <a:buChar char="§"/>
            </a:pPr>
            <a:endParaRPr lang="en-US" sz="2400" dirty="0" smtClean="0">
              <a:solidFill>
                <a:srgbClr val="0000FF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sz="2400" dirty="0" smtClean="0">
                <a:solidFill>
                  <a:srgbClr val="CC00FF"/>
                </a:solidFill>
              </a:rPr>
              <a:t>Don’t leave your valuables.</a:t>
            </a:r>
          </a:p>
          <a:p>
            <a:r>
              <a:rPr lang="en-US" sz="2400" dirty="0" smtClean="0">
                <a:solidFill>
                  <a:srgbClr val="CC00FF"/>
                </a:solidFill>
              </a:rPr>
              <a:t>       </a:t>
            </a:r>
            <a:r>
              <a:rPr lang="en-US" sz="2400" dirty="0" err="1" smtClean="0">
                <a:solidFill>
                  <a:srgbClr val="CC00FF"/>
                </a:solidFill>
              </a:rPr>
              <a:t>Eg</a:t>
            </a:r>
            <a:r>
              <a:rPr lang="en-US" sz="2400" dirty="0" smtClean="0">
                <a:solidFill>
                  <a:srgbClr val="CC00FF"/>
                </a:solidFill>
              </a:rPr>
              <a:t>: Purse / Pouch, Mobiles and Laptop etc</a:t>
            </a:r>
          </a:p>
          <a:p>
            <a:pPr>
              <a:buFont typeface="Wingdings" pitchFamily="2" charset="2"/>
              <a:buChar char="§"/>
            </a:pPr>
            <a:endParaRPr lang="en-US" sz="2400" dirty="0" smtClean="0">
              <a:solidFill>
                <a:srgbClr val="0000FF"/>
              </a:solidFill>
            </a:endParaRPr>
          </a:p>
          <a:p>
            <a:pPr algn="ctr"/>
            <a:r>
              <a:rPr lang="en-US" sz="2400" dirty="0" smtClean="0">
                <a:solidFill>
                  <a:srgbClr val="FF0066"/>
                </a:solidFill>
              </a:rPr>
              <a:t>The college authorities will not be responsible for the </a:t>
            </a:r>
          </a:p>
          <a:p>
            <a:pPr algn="ctr"/>
            <a:r>
              <a:rPr lang="en-US" sz="2400" dirty="0" smtClean="0">
                <a:solidFill>
                  <a:srgbClr val="FF0066"/>
                </a:solidFill>
              </a:rPr>
              <a:t>  loss if any.</a:t>
            </a:r>
            <a:endParaRPr lang="en-US" dirty="0" smtClean="0">
              <a:solidFill>
                <a:srgbClr val="FF0066"/>
              </a:solidFill>
            </a:endParaRPr>
          </a:p>
          <a:p>
            <a:endParaRPr lang="en-US" dirty="0" smtClean="0">
              <a:solidFill>
                <a:srgbClr val="0000FF"/>
              </a:solidFill>
            </a:endParaRPr>
          </a:p>
        </p:txBody>
      </p:sp>
      <p:sp>
        <p:nvSpPr>
          <p:cNvPr id="6" name="WordArt 13"/>
          <p:cNvSpPr>
            <a:spLocks noChangeArrowheads="1" noChangeShapeType="1" noTextEdit="1"/>
          </p:cNvSpPr>
          <p:nvPr/>
        </p:nvSpPr>
        <p:spPr bwMode="auto">
          <a:xfrm>
            <a:off x="762000" y="1524000"/>
            <a:ext cx="38100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BD Bockloo"/>
              </a:rPr>
              <a:t>Property Counter</a:t>
            </a:r>
            <a:endParaRPr lang="en-US" sz="32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BD Bockloo"/>
            </a:endParaRPr>
          </a:p>
        </p:txBody>
      </p:sp>
    </p:spTree>
  </p:cSld>
  <p:clrMapOvr>
    <a:masterClrMapping/>
  </p:clrMapOvr>
  <p:transition advClick="0">
    <p:split dir="in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10"/>
          <p:cNvSpPr>
            <a:spLocks noChangeArrowheads="1" noChangeShapeType="1" noTextEdit="1"/>
          </p:cNvSpPr>
          <p:nvPr/>
        </p:nvSpPr>
        <p:spPr bwMode="auto">
          <a:xfrm>
            <a:off x="5105400" y="381000"/>
            <a:ext cx="32004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Central Library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8200" y="1905000"/>
            <a:ext cx="7315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 smtClean="0">
              <a:solidFill>
                <a:srgbClr val="0000FF"/>
              </a:solidFill>
            </a:endParaRPr>
          </a:p>
          <a:p>
            <a:endParaRPr lang="en-US" sz="2000" b="1" dirty="0" smtClean="0">
              <a:solidFill>
                <a:srgbClr val="0000FF"/>
              </a:solidFill>
            </a:endParaRPr>
          </a:p>
          <a:p>
            <a:endParaRPr lang="en-US" sz="2000" b="1" dirty="0" smtClean="0">
              <a:solidFill>
                <a:srgbClr val="0000FF"/>
              </a:solidFill>
            </a:endParaRPr>
          </a:p>
          <a:p>
            <a:endParaRPr lang="en-US" sz="2000" b="1" dirty="0" smtClean="0">
              <a:solidFill>
                <a:srgbClr val="0000FF"/>
              </a:solidFill>
            </a:endParaRPr>
          </a:p>
          <a:p>
            <a:endParaRPr lang="en-US" sz="2000" b="1" dirty="0" smtClean="0">
              <a:solidFill>
                <a:srgbClr val="0000FF"/>
              </a:solidFill>
            </a:endParaRPr>
          </a:p>
          <a:p>
            <a:endParaRPr lang="en-US" sz="2000" b="1" dirty="0" smtClean="0">
              <a:solidFill>
                <a:srgbClr val="0000FF"/>
              </a:solidFill>
            </a:endParaRPr>
          </a:p>
          <a:p>
            <a:endParaRPr lang="en-US" sz="2000" b="1" dirty="0" smtClean="0">
              <a:solidFill>
                <a:srgbClr val="0000FF"/>
              </a:solidFill>
            </a:endParaRPr>
          </a:p>
          <a:p>
            <a:endParaRPr lang="en-US" sz="2000" b="1" dirty="0" smtClean="0">
              <a:solidFill>
                <a:srgbClr val="0000FF"/>
              </a:solidFill>
            </a:endParaRPr>
          </a:p>
          <a:p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81000" y="1905000"/>
            <a:ext cx="5943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           Mathematics</a:t>
            </a:r>
            <a:r>
              <a:rPr lang="en-US" sz="2000" b="1" dirty="0" smtClean="0">
                <a:solidFill>
                  <a:srgbClr val="0000FF"/>
                </a:solidFill>
              </a:rPr>
              <a:t>     -    Dr. D.R.V.S Anil Kumar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                                                         Experience – 19 Years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                                                      </a:t>
            </a:r>
            <a:r>
              <a:rPr lang="en-US" b="1" dirty="0" smtClean="0">
                <a:solidFill>
                  <a:srgbClr val="FF0000"/>
                </a:solidFill>
              </a:rPr>
              <a:t>Contact No. 9490189395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33400" y="2895600"/>
            <a:ext cx="594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        </a:t>
            </a:r>
            <a:r>
              <a:rPr lang="en-US" sz="2000" b="1" dirty="0" smtClean="0">
                <a:solidFill>
                  <a:srgbClr val="FF0000"/>
                </a:solidFill>
              </a:rPr>
              <a:t>Mathematics </a:t>
            </a:r>
            <a:r>
              <a:rPr lang="en-US" sz="2000" b="1" dirty="0" smtClean="0">
                <a:solidFill>
                  <a:srgbClr val="0000FF"/>
                </a:solidFill>
              </a:rPr>
              <a:t>     -    </a:t>
            </a:r>
            <a:r>
              <a:rPr lang="en-US" sz="2000" b="1" dirty="0" err="1" smtClean="0">
                <a:solidFill>
                  <a:srgbClr val="0000FF"/>
                </a:solidFill>
              </a:rPr>
              <a:t>Dr.C.Uma</a:t>
            </a:r>
            <a:r>
              <a:rPr lang="en-US" sz="2000" b="1" dirty="0" smtClean="0">
                <a:solidFill>
                  <a:srgbClr val="0000FF"/>
                </a:solidFill>
              </a:rPr>
              <a:t> Devi</a:t>
            </a:r>
          </a:p>
          <a:p>
            <a:r>
              <a:rPr lang="en-US" sz="2000" b="1" dirty="0" smtClean="0">
                <a:solidFill>
                  <a:srgbClr val="0000FF"/>
                </a:solidFill>
              </a:rPr>
              <a:t>                                </a:t>
            </a:r>
            <a:r>
              <a:rPr lang="en-US" sz="2000" b="1" dirty="0" smtClean="0">
                <a:solidFill>
                  <a:srgbClr val="FF0000"/>
                </a:solidFill>
              </a:rPr>
              <a:t>          </a:t>
            </a:r>
            <a:r>
              <a:rPr lang="en-US" b="1" dirty="0" smtClean="0">
                <a:solidFill>
                  <a:srgbClr val="0000FF"/>
                </a:solidFill>
              </a:rPr>
              <a:t>Experience – 17 Years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                                                   </a:t>
            </a:r>
            <a:r>
              <a:rPr lang="en-US" b="1" dirty="0" smtClean="0">
                <a:solidFill>
                  <a:srgbClr val="FF0000"/>
                </a:solidFill>
              </a:rPr>
              <a:t>Contact No. 9848289961</a:t>
            </a:r>
            <a:endParaRPr lang="en-US" dirty="0"/>
          </a:p>
        </p:txBody>
      </p:sp>
      <p:pic>
        <p:nvPicPr>
          <p:cNvPr id="1026" name="Picture 2" descr="C:\Users\mamatha\Downloads\scan00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27613" y="2944825"/>
            <a:ext cx="806320" cy="8600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35A227-8E03-4428-A0DE-9F92E24762E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57200" y="3886200"/>
            <a:ext cx="594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         </a:t>
            </a:r>
            <a:r>
              <a:rPr lang="en-US" sz="2000" b="1" dirty="0" smtClean="0">
                <a:solidFill>
                  <a:srgbClr val="FF0000"/>
                </a:solidFill>
              </a:rPr>
              <a:t>Mathematics</a:t>
            </a:r>
            <a:r>
              <a:rPr lang="en-US" sz="2000" b="1" dirty="0" smtClean="0">
                <a:solidFill>
                  <a:srgbClr val="0000FF"/>
                </a:solidFill>
              </a:rPr>
              <a:t>      -    </a:t>
            </a:r>
            <a:r>
              <a:rPr lang="en-US" sz="2000" b="1" dirty="0" err="1" smtClean="0">
                <a:solidFill>
                  <a:srgbClr val="0000FF"/>
                </a:solidFill>
              </a:rPr>
              <a:t>Dr.D.Pramadha</a:t>
            </a:r>
            <a:endParaRPr lang="en-US" sz="2000" b="1" dirty="0" smtClean="0">
              <a:solidFill>
                <a:srgbClr val="0000FF"/>
              </a:solidFill>
            </a:endParaRPr>
          </a:p>
          <a:p>
            <a:r>
              <a:rPr lang="en-US" sz="2000" b="1" dirty="0" smtClean="0">
                <a:solidFill>
                  <a:srgbClr val="0000FF"/>
                </a:solidFill>
              </a:rPr>
              <a:t>       </a:t>
            </a:r>
            <a:r>
              <a:rPr lang="en-US" sz="2000" b="1" dirty="0" smtClean="0">
                <a:solidFill>
                  <a:srgbClr val="FF0000"/>
                </a:solidFill>
              </a:rPr>
              <a:t>                                    </a:t>
            </a:r>
            <a:r>
              <a:rPr lang="en-US" b="1" dirty="0" smtClean="0">
                <a:solidFill>
                  <a:srgbClr val="0000FF"/>
                </a:solidFill>
              </a:rPr>
              <a:t>Experience – 16 Years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                                                    </a:t>
            </a:r>
            <a:r>
              <a:rPr lang="en-US" b="1" dirty="0" smtClean="0">
                <a:solidFill>
                  <a:srgbClr val="FF0000"/>
                </a:solidFill>
              </a:rPr>
              <a:t>Contact No. 9440177080</a:t>
            </a:r>
            <a:endParaRPr lang="en-US" dirty="0"/>
          </a:p>
        </p:txBody>
      </p:sp>
      <p:pic>
        <p:nvPicPr>
          <p:cNvPr id="15" name="Picture 2" descr="C:\Users\mamatha\Downloads\scan0007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705600" y="3886200"/>
            <a:ext cx="838200" cy="838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14" name="Picture 1" descr="G:\E\All Photoes on 12-09-2016\Director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27612" y="1959406"/>
            <a:ext cx="839988" cy="9155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533400" y="4800600"/>
            <a:ext cx="594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        </a:t>
            </a:r>
            <a:r>
              <a:rPr lang="en-US" sz="2000" b="1" dirty="0" smtClean="0">
                <a:solidFill>
                  <a:srgbClr val="FF0000"/>
                </a:solidFill>
              </a:rPr>
              <a:t>English 	</a:t>
            </a:r>
            <a:r>
              <a:rPr lang="en-US" sz="2000" b="1" dirty="0" smtClean="0">
                <a:solidFill>
                  <a:srgbClr val="0000FF"/>
                </a:solidFill>
              </a:rPr>
              <a:t>          -    </a:t>
            </a:r>
            <a:r>
              <a:rPr lang="en-US" sz="2000" b="1" dirty="0" err="1" smtClean="0">
                <a:solidFill>
                  <a:srgbClr val="0000FF"/>
                </a:solidFill>
              </a:rPr>
              <a:t>Dr.M.Sudha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</a:rPr>
              <a:t>Menon</a:t>
            </a:r>
            <a:endParaRPr lang="en-US" sz="2000" b="1" dirty="0" smtClean="0">
              <a:solidFill>
                <a:srgbClr val="0000FF"/>
              </a:solidFill>
            </a:endParaRPr>
          </a:p>
          <a:p>
            <a:r>
              <a:rPr lang="en-US" sz="2000" b="1" dirty="0" smtClean="0">
                <a:solidFill>
                  <a:srgbClr val="0000FF"/>
                </a:solidFill>
              </a:rPr>
              <a:t>                           </a:t>
            </a:r>
            <a:r>
              <a:rPr lang="en-US" sz="2000" b="1" dirty="0" smtClean="0">
                <a:solidFill>
                  <a:srgbClr val="FF0000"/>
                </a:solidFill>
              </a:rPr>
              <a:t>               </a:t>
            </a:r>
            <a:r>
              <a:rPr lang="en-US" b="1" dirty="0" smtClean="0">
                <a:solidFill>
                  <a:srgbClr val="0000FF"/>
                </a:solidFill>
              </a:rPr>
              <a:t>Experience – 20 Years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                                                   </a:t>
            </a:r>
            <a:r>
              <a:rPr lang="en-US" b="1" dirty="0" smtClean="0">
                <a:solidFill>
                  <a:srgbClr val="FF0000"/>
                </a:solidFill>
              </a:rPr>
              <a:t>Contact No. 8340895993</a:t>
            </a:r>
            <a:endParaRPr lang="en-US" dirty="0"/>
          </a:p>
        </p:txBody>
      </p:sp>
      <p:pic>
        <p:nvPicPr>
          <p:cNvPr id="16" name="Picture 2" descr="C:\Users\mamatha\Downloads\scan0007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705600" y="4876800"/>
            <a:ext cx="908029" cy="990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ransition advClick="0">
    <p:split dir="in"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WordArt 17"/>
          <p:cNvSpPr>
            <a:spLocks noChangeArrowheads="1" noChangeShapeType="1" noTextEdit="1"/>
          </p:cNvSpPr>
          <p:nvPr/>
        </p:nvSpPr>
        <p:spPr bwMode="auto">
          <a:xfrm>
            <a:off x="5105400" y="304800"/>
            <a:ext cx="3200400" cy="600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Central Library</a:t>
            </a:r>
          </a:p>
        </p:txBody>
      </p:sp>
      <p:sp>
        <p:nvSpPr>
          <p:cNvPr id="72707" name="TextBox 4"/>
          <p:cNvSpPr txBox="1">
            <a:spLocks noChangeArrowheads="1"/>
          </p:cNvSpPr>
          <p:nvPr/>
        </p:nvSpPr>
        <p:spPr bwMode="auto">
          <a:xfrm>
            <a:off x="381000" y="1752600"/>
            <a:ext cx="8610600" cy="4739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100" b="1" dirty="0">
                <a:solidFill>
                  <a:srgbClr val="0000FF"/>
                </a:solidFill>
                <a:latin typeface="+mj-lt"/>
              </a:rPr>
              <a:t>ID card </a:t>
            </a:r>
            <a:r>
              <a:rPr lang="en-US" sz="2100" b="1" dirty="0" smtClean="0">
                <a:solidFill>
                  <a:srgbClr val="0000FF"/>
                </a:solidFill>
                <a:latin typeface="+mj-lt"/>
              </a:rPr>
              <a:t>is Compulsory for getting access to the library and  </a:t>
            </a:r>
            <a:r>
              <a:rPr lang="en-US" sz="2100" b="1" dirty="0">
                <a:solidFill>
                  <a:srgbClr val="0000FF"/>
                </a:solidFill>
                <a:latin typeface="+mj-lt"/>
              </a:rPr>
              <a:t>shown at the Library </a:t>
            </a:r>
            <a:r>
              <a:rPr lang="en-US" sz="2100" b="1" dirty="0" smtClean="0">
                <a:solidFill>
                  <a:srgbClr val="0000FF"/>
                </a:solidFill>
                <a:latin typeface="+mj-lt"/>
              </a:rPr>
              <a:t>checkpoint.</a:t>
            </a:r>
            <a:endParaRPr lang="en-US" sz="2100" b="1" dirty="0">
              <a:solidFill>
                <a:srgbClr val="0000FF"/>
              </a:solidFill>
              <a:latin typeface="+mj-lt"/>
            </a:endParaRP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100" b="1" dirty="0" smtClean="0">
                <a:solidFill>
                  <a:srgbClr val="CC00FF"/>
                </a:solidFill>
                <a:latin typeface="+mj-lt"/>
              </a:rPr>
              <a:t>No personal belongings allowed inside the library.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100" b="1" dirty="0" smtClean="0">
                <a:solidFill>
                  <a:srgbClr val="FF0000"/>
                </a:solidFill>
                <a:latin typeface="+mj-lt"/>
              </a:rPr>
              <a:t>Silence to be maintained in the library.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100" b="1" dirty="0" smtClean="0">
                <a:solidFill>
                  <a:srgbClr val="0000FF"/>
                </a:solidFill>
                <a:latin typeface="+mj-lt"/>
              </a:rPr>
              <a:t>No discussion permitted inside the library.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100" b="1" dirty="0" smtClean="0">
                <a:solidFill>
                  <a:srgbClr val="CC00FF"/>
                </a:solidFill>
                <a:latin typeface="+mj-lt"/>
              </a:rPr>
              <a:t>Membership should be done to become a library member prior to using the library resources.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100" b="1" dirty="0" smtClean="0">
                <a:solidFill>
                  <a:srgbClr val="FF0000"/>
                </a:solidFill>
                <a:latin typeface="+mj-lt"/>
              </a:rPr>
              <a:t>Text books, printed materials and issued books are not allowed to be taken inside the library.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100" b="1" dirty="0" smtClean="0">
                <a:solidFill>
                  <a:srgbClr val="0000FF"/>
                </a:solidFill>
                <a:latin typeface="+mj-lt"/>
              </a:rPr>
              <a:t>Documents taken out of the shelves must be left on the table. Replacing the documents on shelves by users is not  encouraged as the documents may get misplaced.</a:t>
            </a:r>
            <a:r>
              <a:rPr lang="en-US" sz="100" b="1" dirty="0" smtClean="0">
                <a:solidFill>
                  <a:srgbClr val="0000FF"/>
                </a:solidFill>
                <a:latin typeface="+mj-lt"/>
              </a:rPr>
              <a:t>								                                     </a:t>
            </a:r>
            <a:r>
              <a:rPr lang="en-US" sz="2000" b="1" dirty="0" smtClean="0">
                <a:solidFill>
                  <a:srgbClr val="0000FF"/>
                </a:solidFill>
                <a:latin typeface="+mj-lt"/>
              </a:rPr>
              <a:t>             (…Contd..)</a:t>
            </a:r>
            <a:endParaRPr lang="en-US" b="1" dirty="0">
              <a:latin typeface="+mj-lt"/>
            </a:endParaRPr>
          </a:p>
        </p:txBody>
      </p:sp>
      <p:sp>
        <p:nvSpPr>
          <p:cNvPr id="6" name="WordArt 13"/>
          <p:cNvSpPr>
            <a:spLocks noChangeArrowheads="1" noChangeShapeType="1" noTextEdit="1"/>
          </p:cNvSpPr>
          <p:nvPr/>
        </p:nvSpPr>
        <p:spPr bwMode="auto">
          <a:xfrm>
            <a:off x="457200" y="1371600"/>
            <a:ext cx="3581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BD Bockloo"/>
              </a:rPr>
              <a:t>Rules </a:t>
            </a:r>
            <a:endParaRPr lang="en-US" sz="32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BD Bockloo"/>
            </a:endParaRPr>
          </a:p>
        </p:txBody>
      </p:sp>
    </p:spTree>
  </p:cSld>
  <p:clrMapOvr>
    <a:masterClrMapping/>
  </p:clrMapOvr>
  <p:transition advClick="0">
    <p:split dir="in"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WordArt 17"/>
          <p:cNvSpPr>
            <a:spLocks noChangeArrowheads="1" noChangeShapeType="1" noTextEdit="1"/>
          </p:cNvSpPr>
          <p:nvPr/>
        </p:nvSpPr>
        <p:spPr bwMode="auto">
          <a:xfrm>
            <a:off x="5105400" y="304800"/>
            <a:ext cx="3200400" cy="600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Central Library</a:t>
            </a:r>
          </a:p>
        </p:txBody>
      </p:sp>
      <p:sp>
        <p:nvSpPr>
          <p:cNvPr id="73731" name="TextBox 4"/>
          <p:cNvSpPr txBox="1">
            <a:spLocks noChangeArrowheads="1"/>
          </p:cNvSpPr>
          <p:nvPr/>
        </p:nvSpPr>
        <p:spPr bwMode="auto">
          <a:xfrm>
            <a:off x="533400" y="1447800"/>
            <a:ext cx="8229600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100" b="1" dirty="0" smtClean="0">
                <a:solidFill>
                  <a:srgbClr val="0000FF"/>
                </a:solidFill>
                <a:latin typeface="+mj-lt"/>
              </a:rPr>
              <a:t>8.Using Mobile phones and audio instruments with or without     </a:t>
            </a:r>
          </a:p>
          <a:p>
            <a:r>
              <a:rPr lang="en-US" sz="2100" b="1" dirty="0" smtClean="0">
                <a:solidFill>
                  <a:srgbClr val="0000FF"/>
                </a:solidFill>
                <a:latin typeface="+mj-lt"/>
              </a:rPr>
              <a:t>   speaker or headphone is strictly prohibited in the library   </a:t>
            </a:r>
          </a:p>
          <a:p>
            <a:r>
              <a:rPr lang="en-US" sz="2100" b="1" dirty="0" smtClean="0">
                <a:solidFill>
                  <a:srgbClr val="0000FF"/>
                </a:solidFill>
                <a:latin typeface="+mj-lt"/>
              </a:rPr>
              <a:t>   premises.</a:t>
            </a:r>
          </a:p>
          <a:p>
            <a:endParaRPr lang="en-US" sz="100" b="1" dirty="0" smtClean="0">
              <a:solidFill>
                <a:srgbClr val="FF0000"/>
              </a:solidFill>
              <a:latin typeface="+mj-lt"/>
            </a:endParaRPr>
          </a:p>
          <a:p>
            <a:endParaRPr lang="en-US" sz="100" b="1" dirty="0" smtClean="0">
              <a:solidFill>
                <a:srgbClr val="FF0000"/>
              </a:solidFill>
              <a:latin typeface="+mj-lt"/>
            </a:endParaRPr>
          </a:p>
          <a:p>
            <a:endParaRPr lang="en-US" sz="100" b="1" dirty="0" smtClean="0">
              <a:solidFill>
                <a:srgbClr val="FF0000"/>
              </a:solidFill>
              <a:latin typeface="+mj-lt"/>
            </a:endParaRPr>
          </a:p>
          <a:p>
            <a:endParaRPr lang="en-US" sz="100" b="1" dirty="0" smtClean="0">
              <a:solidFill>
                <a:srgbClr val="FF0000"/>
              </a:solidFill>
              <a:latin typeface="+mj-lt"/>
            </a:endParaRPr>
          </a:p>
          <a:p>
            <a:endParaRPr lang="en-US" sz="100" b="1" dirty="0" smtClean="0">
              <a:solidFill>
                <a:srgbClr val="FF0000"/>
              </a:solidFill>
              <a:latin typeface="+mj-lt"/>
            </a:endParaRPr>
          </a:p>
          <a:p>
            <a:endParaRPr lang="en-US" sz="100" b="1" dirty="0" smtClean="0">
              <a:solidFill>
                <a:srgbClr val="FF0000"/>
              </a:solidFill>
              <a:latin typeface="+mj-lt"/>
            </a:endParaRPr>
          </a:p>
          <a:p>
            <a:endParaRPr lang="en-US" sz="100" b="1" dirty="0" smtClean="0">
              <a:solidFill>
                <a:srgbClr val="FF0000"/>
              </a:solidFill>
              <a:latin typeface="+mj-lt"/>
            </a:endParaRPr>
          </a:p>
          <a:p>
            <a:r>
              <a:rPr lang="en-US" sz="2100" b="1" dirty="0" smtClean="0">
                <a:solidFill>
                  <a:srgbClr val="FF0000"/>
                </a:solidFill>
                <a:latin typeface="+mj-lt"/>
              </a:rPr>
              <a:t>9.Show the books and other materials which are being taken </a:t>
            </a:r>
          </a:p>
          <a:p>
            <a:r>
              <a:rPr lang="en-US" sz="2100" b="1" dirty="0" smtClean="0">
                <a:solidFill>
                  <a:srgbClr val="FF0000"/>
                </a:solidFill>
                <a:latin typeface="+mj-lt"/>
              </a:rPr>
              <a:t>   out of the library to the staff at the entrance counter.  </a:t>
            </a:r>
          </a:p>
          <a:p>
            <a:endParaRPr lang="en-US" sz="100" b="1" dirty="0" smtClean="0">
              <a:solidFill>
                <a:srgbClr val="CC00FF"/>
              </a:solidFill>
              <a:latin typeface="+mj-lt"/>
            </a:endParaRPr>
          </a:p>
          <a:p>
            <a:endParaRPr lang="en-US" sz="100" b="1" dirty="0" smtClean="0">
              <a:solidFill>
                <a:srgbClr val="CC00FF"/>
              </a:solidFill>
              <a:latin typeface="+mj-lt"/>
            </a:endParaRPr>
          </a:p>
          <a:p>
            <a:endParaRPr lang="en-US" sz="100" b="1" dirty="0" smtClean="0">
              <a:solidFill>
                <a:srgbClr val="CC00FF"/>
              </a:solidFill>
              <a:latin typeface="+mj-lt"/>
            </a:endParaRPr>
          </a:p>
          <a:p>
            <a:endParaRPr lang="en-US" sz="100" b="1" dirty="0" smtClean="0">
              <a:solidFill>
                <a:srgbClr val="CC00FF"/>
              </a:solidFill>
              <a:latin typeface="+mj-lt"/>
            </a:endParaRPr>
          </a:p>
          <a:p>
            <a:endParaRPr lang="en-US" sz="100" b="1" dirty="0" smtClean="0">
              <a:solidFill>
                <a:srgbClr val="CC00FF"/>
              </a:solidFill>
              <a:latin typeface="+mj-lt"/>
            </a:endParaRPr>
          </a:p>
          <a:p>
            <a:endParaRPr lang="en-US" sz="100" b="1" dirty="0" smtClean="0">
              <a:solidFill>
                <a:srgbClr val="CC00FF"/>
              </a:solidFill>
              <a:latin typeface="+mj-lt"/>
            </a:endParaRPr>
          </a:p>
          <a:p>
            <a:endParaRPr lang="en-US" sz="100" b="1" dirty="0" smtClean="0">
              <a:solidFill>
                <a:srgbClr val="CC00FF"/>
              </a:solidFill>
              <a:latin typeface="+mj-lt"/>
            </a:endParaRPr>
          </a:p>
          <a:p>
            <a:endParaRPr lang="en-US" sz="100" b="1" dirty="0" smtClean="0">
              <a:solidFill>
                <a:srgbClr val="CC00FF"/>
              </a:solidFill>
              <a:latin typeface="+mj-lt"/>
            </a:endParaRPr>
          </a:p>
          <a:p>
            <a:endParaRPr lang="en-US" sz="100" b="1" dirty="0" smtClean="0">
              <a:solidFill>
                <a:srgbClr val="CC00FF"/>
              </a:solidFill>
              <a:latin typeface="+mj-lt"/>
            </a:endParaRPr>
          </a:p>
          <a:p>
            <a:endParaRPr lang="en-US" sz="100" b="1" dirty="0" smtClean="0">
              <a:solidFill>
                <a:srgbClr val="CC00FF"/>
              </a:solidFill>
              <a:latin typeface="+mj-lt"/>
            </a:endParaRPr>
          </a:p>
          <a:p>
            <a:r>
              <a:rPr lang="en-US" sz="2100" b="1" dirty="0" smtClean="0">
                <a:solidFill>
                  <a:srgbClr val="CC00FF"/>
                </a:solidFill>
                <a:latin typeface="+mj-lt"/>
              </a:rPr>
              <a:t>10.Library Borrower cards are not transferable. The borrower is </a:t>
            </a:r>
          </a:p>
          <a:p>
            <a:r>
              <a:rPr lang="en-US" sz="2100" b="1" dirty="0" smtClean="0">
                <a:solidFill>
                  <a:srgbClr val="CC00FF"/>
                </a:solidFill>
                <a:latin typeface="+mj-lt"/>
              </a:rPr>
              <a:t>     responsible for the books borrowed on his / her card.</a:t>
            </a:r>
          </a:p>
          <a:p>
            <a:pPr>
              <a:spcAft>
                <a:spcPts val="600"/>
              </a:spcAft>
            </a:pPr>
            <a:endParaRPr lang="en-US" sz="100" b="1" dirty="0" smtClean="0">
              <a:solidFill>
                <a:srgbClr val="0000FF"/>
              </a:solidFill>
            </a:endParaRPr>
          </a:p>
          <a:p>
            <a:pPr>
              <a:spcAft>
                <a:spcPts val="600"/>
              </a:spcAft>
            </a:pPr>
            <a:endParaRPr lang="en-US" sz="100" b="1" dirty="0" smtClean="0">
              <a:solidFill>
                <a:srgbClr val="0000FF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100" b="1" dirty="0" smtClean="0">
                <a:solidFill>
                  <a:srgbClr val="0000FF"/>
                </a:solidFill>
              </a:rPr>
              <a:t>11.The books shall be issued to students for 14 days after </a:t>
            </a:r>
          </a:p>
          <a:p>
            <a:pPr>
              <a:spcAft>
                <a:spcPts val="600"/>
              </a:spcAft>
            </a:pPr>
            <a:r>
              <a:rPr lang="en-US" sz="2100" b="1" dirty="0" smtClean="0">
                <a:solidFill>
                  <a:srgbClr val="0000FF"/>
                </a:solidFill>
              </a:rPr>
              <a:t>     which the same must be returned.</a:t>
            </a:r>
          </a:p>
          <a:p>
            <a:pPr>
              <a:spcAft>
                <a:spcPts val="600"/>
              </a:spcAft>
            </a:pPr>
            <a:endParaRPr lang="en-US" sz="100" b="1" dirty="0" smtClean="0">
              <a:solidFill>
                <a:srgbClr val="FF0000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100" b="1" dirty="0" smtClean="0">
                <a:solidFill>
                  <a:srgbClr val="FF0000"/>
                </a:solidFill>
              </a:rPr>
              <a:t>12.If the books are not returned on the due date, an overdue  </a:t>
            </a:r>
          </a:p>
          <a:p>
            <a:pPr>
              <a:spcAft>
                <a:spcPts val="600"/>
              </a:spcAft>
            </a:pPr>
            <a:r>
              <a:rPr lang="en-US" sz="2100" b="1" dirty="0" smtClean="0">
                <a:solidFill>
                  <a:srgbClr val="FF0000"/>
                </a:solidFill>
              </a:rPr>
              <a:t>     charge @ Rs 1 per book per day will be charged for the   </a:t>
            </a:r>
          </a:p>
          <a:p>
            <a:pPr>
              <a:spcAft>
                <a:spcPts val="600"/>
              </a:spcAft>
            </a:pPr>
            <a:r>
              <a:rPr lang="en-US" sz="2100" b="1" dirty="0" smtClean="0">
                <a:solidFill>
                  <a:srgbClr val="FF0000"/>
                </a:solidFill>
              </a:rPr>
              <a:t>     period, the books are kept beyond the due date.</a:t>
            </a:r>
          </a:p>
          <a:p>
            <a:pPr>
              <a:spcAft>
                <a:spcPts val="600"/>
              </a:spcAft>
            </a:pPr>
            <a:r>
              <a:rPr lang="en-US" sz="2000" b="1" dirty="0" smtClean="0">
                <a:solidFill>
                  <a:srgbClr val="0000FF"/>
                </a:solidFill>
              </a:rPr>
              <a:t>                                                                                           (…Contd..)</a:t>
            </a:r>
            <a:endParaRPr lang="en-US" sz="200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35A227-8E03-4428-A0DE-9F92E24762E1}" type="slidenum">
              <a:rPr lang="en-US" smtClean="0"/>
              <a:pPr>
                <a:defRPr/>
              </a:pPr>
              <a:t>91</a:t>
            </a:fld>
            <a:endParaRPr lang="en-US"/>
          </a:p>
        </p:txBody>
      </p:sp>
    </p:spTree>
  </p:cSld>
  <p:clrMapOvr>
    <a:masterClrMapping/>
  </p:clrMapOvr>
  <p:transition advClick="0">
    <p:split dir="in"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WordArt 17"/>
          <p:cNvSpPr>
            <a:spLocks noChangeArrowheads="1" noChangeShapeType="1" noTextEdit="1"/>
          </p:cNvSpPr>
          <p:nvPr/>
        </p:nvSpPr>
        <p:spPr bwMode="auto">
          <a:xfrm>
            <a:off x="5105400" y="304800"/>
            <a:ext cx="3200400" cy="600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Central Library</a:t>
            </a:r>
          </a:p>
        </p:txBody>
      </p:sp>
      <p:sp>
        <p:nvSpPr>
          <p:cNvPr id="73731" name="TextBox 4"/>
          <p:cNvSpPr txBox="1">
            <a:spLocks noChangeArrowheads="1"/>
          </p:cNvSpPr>
          <p:nvPr/>
        </p:nvSpPr>
        <p:spPr bwMode="auto">
          <a:xfrm>
            <a:off x="533400" y="1600200"/>
            <a:ext cx="8229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endParaRPr lang="en-US" sz="280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35A227-8E03-4428-A0DE-9F92E24762E1}" type="slidenum">
              <a:rPr lang="en-US" smtClean="0"/>
              <a:pPr>
                <a:defRPr/>
              </a:pPr>
              <a:t>92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33400" y="1600200"/>
            <a:ext cx="784860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b="1" dirty="0" smtClean="0">
                <a:solidFill>
                  <a:srgbClr val="0000FF"/>
                </a:solidFill>
                <a:latin typeface="+mj-lt"/>
              </a:rPr>
              <a:t>13.Books will be reissued for not more than two times. After   </a:t>
            </a:r>
          </a:p>
          <a:p>
            <a:r>
              <a:rPr lang="en-US" sz="2100" b="1" dirty="0" smtClean="0">
                <a:solidFill>
                  <a:srgbClr val="0000FF"/>
                </a:solidFill>
                <a:latin typeface="+mj-lt"/>
              </a:rPr>
              <a:t>     that the borrower must return the books.</a:t>
            </a:r>
          </a:p>
          <a:p>
            <a:endParaRPr lang="en-US" sz="100" b="1" dirty="0" smtClean="0">
              <a:solidFill>
                <a:srgbClr val="CC00FF"/>
              </a:solidFill>
              <a:latin typeface="+mj-lt"/>
            </a:endParaRPr>
          </a:p>
          <a:p>
            <a:endParaRPr lang="en-US" sz="100" b="1" dirty="0" smtClean="0">
              <a:solidFill>
                <a:srgbClr val="CC00FF"/>
              </a:solidFill>
              <a:latin typeface="+mj-lt"/>
            </a:endParaRPr>
          </a:p>
          <a:p>
            <a:endParaRPr lang="en-US" sz="100" b="1" dirty="0" smtClean="0">
              <a:solidFill>
                <a:srgbClr val="CC00FF"/>
              </a:solidFill>
              <a:latin typeface="+mj-lt"/>
            </a:endParaRPr>
          </a:p>
          <a:p>
            <a:endParaRPr lang="en-US" sz="100" b="1" dirty="0" smtClean="0">
              <a:solidFill>
                <a:srgbClr val="CC00FF"/>
              </a:solidFill>
              <a:latin typeface="+mj-lt"/>
            </a:endParaRPr>
          </a:p>
          <a:p>
            <a:endParaRPr lang="en-US" sz="100" b="1" dirty="0" smtClean="0">
              <a:solidFill>
                <a:srgbClr val="CC00FF"/>
              </a:solidFill>
              <a:latin typeface="+mj-lt"/>
            </a:endParaRPr>
          </a:p>
          <a:p>
            <a:endParaRPr lang="en-US" sz="100" b="1" dirty="0" smtClean="0">
              <a:solidFill>
                <a:srgbClr val="CC00FF"/>
              </a:solidFill>
              <a:latin typeface="+mj-lt"/>
            </a:endParaRPr>
          </a:p>
          <a:p>
            <a:endParaRPr lang="en-US" sz="100" b="1" dirty="0" smtClean="0">
              <a:solidFill>
                <a:srgbClr val="CC00FF"/>
              </a:solidFill>
              <a:latin typeface="+mj-lt"/>
            </a:endParaRPr>
          </a:p>
          <a:p>
            <a:r>
              <a:rPr lang="en-US" sz="2100" b="1" dirty="0" smtClean="0">
                <a:solidFill>
                  <a:srgbClr val="CC00FF"/>
                </a:solidFill>
                <a:latin typeface="+mj-lt"/>
              </a:rPr>
              <a:t>14.Reference books, Journals / Periodicals, Magazines / </a:t>
            </a:r>
          </a:p>
          <a:p>
            <a:r>
              <a:rPr lang="en-US" sz="2100" b="1" dirty="0" smtClean="0">
                <a:solidFill>
                  <a:srgbClr val="CC00FF"/>
                </a:solidFill>
                <a:latin typeface="+mj-lt"/>
              </a:rPr>
              <a:t>     newspapers and other documents declared “For </a:t>
            </a:r>
          </a:p>
          <a:p>
            <a:r>
              <a:rPr lang="en-US" sz="2100" b="1" dirty="0" smtClean="0">
                <a:solidFill>
                  <a:srgbClr val="CC00FF"/>
                </a:solidFill>
                <a:latin typeface="+mj-lt"/>
              </a:rPr>
              <a:t>     Reference only” by the library will not be issued  </a:t>
            </a:r>
          </a:p>
          <a:p>
            <a:endParaRPr lang="en-US" sz="100" b="1" dirty="0" smtClean="0">
              <a:solidFill>
                <a:srgbClr val="CC00FF"/>
              </a:solidFill>
              <a:latin typeface="+mj-lt"/>
            </a:endParaRPr>
          </a:p>
          <a:p>
            <a:endParaRPr lang="en-US" sz="100" b="1" dirty="0" smtClean="0">
              <a:solidFill>
                <a:srgbClr val="CC00FF"/>
              </a:solidFill>
              <a:latin typeface="+mj-lt"/>
            </a:endParaRPr>
          </a:p>
          <a:p>
            <a:endParaRPr lang="en-US" sz="100" b="1" dirty="0" smtClean="0">
              <a:solidFill>
                <a:srgbClr val="CC00FF"/>
              </a:solidFill>
              <a:latin typeface="+mj-lt"/>
            </a:endParaRPr>
          </a:p>
          <a:p>
            <a:endParaRPr lang="en-US" sz="100" b="1" dirty="0" smtClean="0">
              <a:solidFill>
                <a:srgbClr val="CC00FF"/>
              </a:solidFill>
              <a:latin typeface="+mj-lt"/>
            </a:endParaRPr>
          </a:p>
          <a:p>
            <a:endParaRPr lang="en-US" sz="100" b="1" dirty="0" smtClean="0">
              <a:solidFill>
                <a:srgbClr val="CC00FF"/>
              </a:solidFill>
              <a:latin typeface="+mj-lt"/>
            </a:endParaRPr>
          </a:p>
          <a:p>
            <a:endParaRPr lang="en-US" sz="100" b="1" dirty="0" smtClean="0">
              <a:solidFill>
                <a:srgbClr val="CC00FF"/>
              </a:solidFill>
              <a:latin typeface="+mj-lt"/>
            </a:endParaRPr>
          </a:p>
          <a:p>
            <a:endParaRPr lang="en-US" sz="100" b="1" dirty="0" smtClean="0">
              <a:solidFill>
                <a:srgbClr val="CC00FF"/>
              </a:solidFill>
              <a:latin typeface="+mj-lt"/>
            </a:endParaRPr>
          </a:p>
          <a:p>
            <a:endParaRPr lang="en-US" sz="100" b="1" dirty="0" smtClean="0">
              <a:solidFill>
                <a:srgbClr val="CC00FF"/>
              </a:solidFill>
              <a:latin typeface="+mj-lt"/>
            </a:endParaRPr>
          </a:p>
          <a:p>
            <a:r>
              <a:rPr lang="en-US" sz="2100" b="1" dirty="0" smtClean="0">
                <a:solidFill>
                  <a:srgbClr val="FF0000"/>
                </a:solidFill>
                <a:latin typeface="+mj-lt"/>
              </a:rPr>
              <a:t>15.A Book Bank facility is available for all the students</a:t>
            </a:r>
          </a:p>
          <a:p>
            <a:pPr>
              <a:spcAft>
                <a:spcPts val="600"/>
              </a:spcAft>
            </a:pPr>
            <a:endParaRPr lang="en-US" sz="100" b="1" dirty="0" smtClean="0">
              <a:solidFill>
                <a:srgbClr val="FF0000"/>
              </a:solidFill>
              <a:latin typeface="+mj-lt"/>
            </a:endParaRPr>
          </a:p>
          <a:p>
            <a:pPr>
              <a:spcAft>
                <a:spcPts val="600"/>
              </a:spcAft>
            </a:pPr>
            <a:endParaRPr lang="en-US" sz="100" b="1" dirty="0" smtClean="0">
              <a:solidFill>
                <a:srgbClr val="CC00FF"/>
              </a:solidFill>
              <a:latin typeface="+mj-lt"/>
            </a:endParaRPr>
          </a:p>
          <a:p>
            <a:pPr>
              <a:spcAft>
                <a:spcPts val="600"/>
              </a:spcAft>
            </a:pPr>
            <a:r>
              <a:rPr lang="en-US" sz="2100" b="1" dirty="0" smtClean="0">
                <a:solidFill>
                  <a:srgbClr val="CC00FF"/>
                </a:solidFill>
                <a:latin typeface="+mj-lt"/>
              </a:rPr>
              <a:t>16.Suggestions on all aspects of library services are </a:t>
            </a:r>
          </a:p>
          <a:p>
            <a:pPr>
              <a:spcAft>
                <a:spcPts val="600"/>
              </a:spcAft>
            </a:pPr>
            <a:r>
              <a:rPr lang="en-US" sz="2100" b="1" dirty="0" smtClean="0">
                <a:solidFill>
                  <a:srgbClr val="CC00FF"/>
                </a:solidFill>
                <a:latin typeface="+mj-lt"/>
              </a:rPr>
              <a:t>     welcome.</a:t>
            </a:r>
          </a:p>
          <a:p>
            <a:pPr>
              <a:spcAft>
                <a:spcPts val="600"/>
              </a:spcAft>
            </a:pPr>
            <a:endParaRPr lang="en-US" sz="100" b="1" dirty="0" smtClean="0">
              <a:solidFill>
                <a:srgbClr val="0000FF"/>
              </a:solidFill>
              <a:latin typeface="+mj-lt"/>
            </a:endParaRPr>
          </a:p>
          <a:p>
            <a:pPr>
              <a:spcAft>
                <a:spcPts val="600"/>
              </a:spcAft>
            </a:pPr>
            <a:endParaRPr lang="en-US" sz="100" b="1" dirty="0" smtClean="0">
              <a:solidFill>
                <a:srgbClr val="0000FF"/>
              </a:solidFill>
              <a:latin typeface="+mj-lt"/>
            </a:endParaRPr>
          </a:p>
          <a:p>
            <a:pPr>
              <a:spcAft>
                <a:spcPts val="600"/>
              </a:spcAft>
            </a:pPr>
            <a:r>
              <a:rPr lang="en-US" sz="2100" b="1" dirty="0" smtClean="0">
                <a:solidFill>
                  <a:srgbClr val="0000FF"/>
                </a:solidFill>
                <a:latin typeface="+mj-lt"/>
              </a:rPr>
              <a:t>17.Keep the Library clean </a:t>
            </a:r>
            <a:r>
              <a:rPr lang="en-US" sz="2100" b="1" dirty="0" smtClean="0">
                <a:solidFill>
                  <a:srgbClr val="0000FF"/>
                </a:solidFill>
                <a:latin typeface="+mj-lt"/>
              </a:rPr>
              <a:t>and </a:t>
            </a:r>
            <a:r>
              <a:rPr lang="en-US" sz="2100" b="1" dirty="0" smtClean="0">
                <a:solidFill>
                  <a:srgbClr val="0000FF"/>
                </a:solidFill>
                <a:latin typeface="+mj-lt"/>
              </a:rPr>
              <a:t>neat.         </a:t>
            </a:r>
          </a:p>
        </p:txBody>
      </p:sp>
    </p:spTree>
  </p:cSld>
  <p:clrMapOvr>
    <a:masterClrMapping/>
  </p:clrMapOvr>
  <p:transition advClick="0">
    <p:split dir="in"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524000"/>
            <a:ext cx="81534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b="1" dirty="0" smtClean="0">
              <a:solidFill>
                <a:srgbClr val="C00000"/>
              </a:solidFill>
            </a:endParaRPr>
          </a:p>
          <a:p>
            <a:pPr algn="ctr"/>
            <a:endParaRPr lang="en-US" sz="3200" dirty="0" smtClean="0">
              <a:solidFill>
                <a:srgbClr val="C0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Every thing in the library has a   </a:t>
            </a:r>
          </a:p>
          <a:p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  special place.</a:t>
            </a:r>
          </a:p>
          <a:p>
            <a:pPr marL="0" lvl="3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9933FF"/>
                </a:solidFill>
                <a:latin typeface="+mj-lt"/>
              </a:rPr>
              <a:t>Please don’t put Books in the wrong  </a:t>
            </a:r>
          </a:p>
          <a:p>
            <a:r>
              <a:rPr lang="en-US" sz="2800" dirty="0" smtClean="0">
                <a:solidFill>
                  <a:srgbClr val="9933FF"/>
                </a:solidFill>
                <a:latin typeface="+mj-lt"/>
              </a:rPr>
              <a:t>  place.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smtClean="0">
                <a:solidFill>
                  <a:srgbClr val="FF0066"/>
                </a:solidFill>
                <a:latin typeface="+mj-lt"/>
              </a:rPr>
              <a:t>If  you Don’t know where it goes put it on </a:t>
            </a:r>
          </a:p>
          <a:p>
            <a:r>
              <a:rPr lang="en-US" sz="2800" dirty="0" smtClean="0">
                <a:solidFill>
                  <a:srgbClr val="FF0066"/>
                </a:solidFill>
                <a:latin typeface="+mj-lt"/>
              </a:rPr>
              <a:t>  the return cart. </a:t>
            </a:r>
          </a:p>
          <a:p>
            <a:r>
              <a:rPr lang="en-US" sz="2800" dirty="0" smtClean="0">
                <a:solidFill>
                  <a:srgbClr val="0000FF"/>
                </a:solidFill>
                <a:latin typeface="+mj-lt"/>
              </a:rPr>
              <a:t>                      </a:t>
            </a:r>
            <a:r>
              <a:rPr lang="en-US" sz="2800" i="1" dirty="0" smtClean="0">
                <a:solidFill>
                  <a:srgbClr val="0000FF"/>
                </a:solidFill>
                <a:latin typeface="+mj-lt"/>
              </a:rPr>
              <a:t>Always maintain Silence.  </a:t>
            </a:r>
            <a:endParaRPr lang="en-US" sz="2800" i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4" name="WordArt 17"/>
          <p:cNvSpPr>
            <a:spLocks noChangeArrowheads="1" noChangeShapeType="1" noTextEdit="1"/>
          </p:cNvSpPr>
          <p:nvPr/>
        </p:nvSpPr>
        <p:spPr bwMode="auto">
          <a:xfrm>
            <a:off x="5029200" y="381000"/>
            <a:ext cx="3200400" cy="600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Central Library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35A227-8E03-4428-A0DE-9F92E24762E1}" type="slidenum">
              <a:rPr lang="en-US" smtClean="0"/>
              <a:pPr>
                <a:defRPr/>
              </a:pPr>
              <a:t>93</a:t>
            </a:fld>
            <a:endParaRPr lang="en-US"/>
          </a:p>
        </p:txBody>
      </p:sp>
      <p:sp>
        <p:nvSpPr>
          <p:cNvPr id="6" name="WordArt 13"/>
          <p:cNvSpPr>
            <a:spLocks noChangeArrowheads="1" noChangeShapeType="1" noTextEdit="1"/>
          </p:cNvSpPr>
          <p:nvPr/>
        </p:nvSpPr>
        <p:spPr bwMode="auto">
          <a:xfrm>
            <a:off x="609600" y="1676400"/>
            <a:ext cx="30480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BD Bockloo"/>
              </a:rPr>
              <a:t>Keep it Neat</a:t>
            </a:r>
            <a:endParaRPr lang="en-US" sz="32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BD Bockloo"/>
            </a:endParaRPr>
          </a:p>
        </p:txBody>
      </p:sp>
    </p:spTree>
  </p:cSld>
  <p:clrMapOvr>
    <a:masterClrMapping/>
  </p:clrMapOvr>
  <p:transition advClick="0">
    <p:split dir="in"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533400" y="2286000"/>
            <a:ext cx="78486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282575"/>
            <a:r>
              <a:rPr lang="en-US" sz="3200" b="1" dirty="0" smtClean="0">
                <a:solidFill>
                  <a:srgbClr val="0000FF"/>
                </a:solidFill>
                <a:latin typeface="+mj-lt"/>
              </a:rPr>
              <a:t>We have part of the suggestion Box at the Library entrance. All Library users </a:t>
            </a:r>
            <a:r>
              <a:rPr lang="en-US" sz="3200" b="1" dirty="0" smtClean="0">
                <a:solidFill>
                  <a:srgbClr val="CC00FF"/>
                </a:solidFill>
              </a:rPr>
              <a:t>Please drop your </a:t>
            </a:r>
            <a:r>
              <a:rPr lang="en-US" sz="3200" b="1" dirty="0" smtClean="0">
                <a:solidFill>
                  <a:srgbClr val="0000FF"/>
                </a:solidFill>
                <a:latin typeface="+mj-lt"/>
              </a:rPr>
              <a:t>valuable suggestions at any time.</a:t>
            </a:r>
          </a:p>
        </p:txBody>
      </p:sp>
      <p:sp>
        <p:nvSpPr>
          <p:cNvPr id="3" name="WordArt 13"/>
          <p:cNvSpPr>
            <a:spLocks noChangeArrowheads="1" noChangeShapeType="1" noTextEdit="1"/>
          </p:cNvSpPr>
          <p:nvPr/>
        </p:nvSpPr>
        <p:spPr bwMode="auto">
          <a:xfrm>
            <a:off x="533400" y="1371600"/>
            <a:ext cx="28956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BD Bockloo"/>
              </a:rPr>
              <a:t>Suggestions</a:t>
            </a:r>
            <a:endParaRPr lang="en-US" sz="32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BD Bockloo"/>
            </a:endParaRPr>
          </a:p>
        </p:txBody>
      </p:sp>
      <p:sp>
        <p:nvSpPr>
          <p:cNvPr id="6" name="WordArt 17"/>
          <p:cNvSpPr>
            <a:spLocks noChangeArrowheads="1" noChangeShapeType="1" noTextEdit="1"/>
          </p:cNvSpPr>
          <p:nvPr/>
        </p:nvSpPr>
        <p:spPr bwMode="auto">
          <a:xfrm>
            <a:off x="5105400" y="304800"/>
            <a:ext cx="3200400" cy="600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Central Library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35A227-8E03-4428-A0DE-9F92E24762E1}" type="slidenum">
              <a:rPr lang="en-US" smtClean="0"/>
              <a:pPr>
                <a:defRPr/>
              </a:pPr>
              <a:t>94</a:t>
            </a:fld>
            <a:endParaRPr lang="en-US"/>
          </a:p>
        </p:txBody>
      </p:sp>
    </p:spTree>
  </p:cSld>
  <p:clrMapOvr>
    <a:masterClrMapping/>
  </p:clrMapOvr>
  <p:transition advClick="0">
    <p:split dir="in"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400" dirty="0" smtClean="0"/>
              <a:t>          </a:t>
            </a:r>
            <a:r>
              <a:rPr lang="en-US" sz="5400" b="1" dirty="0" smtClean="0">
                <a:solidFill>
                  <a:srgbClr val="FFFF00"/>
                </a:solidFill>
              </a:rPr>
              <a:t>PHOTO GALLARY 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D8439F-9459-4F39-8A41-81F367CF487F}" type="slidenum">
              <a:rPr lang="en-US" smtClean="0"/>
              <a:pPr>
                <a:defRPr/>
              </a:pPr>
              <a:t>95</a:t>
            </a:fld>
            <a:endParaRPr lang="en-US"/>
          </a:p>
        </p:txBody>
      </p:sp>
    </p:spTree>
  </p:cSld>
  <p:clrMapOvr>
    <a:masterClrMapping/>
  </p:clrMapOvr>
  <p:transition advClick="0">
    <p:split dir="in"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17"/>
          <p:cNvSpPr>
            <a:spLocks noChangeArrowheads="1" noChangeShapeType="1" noTextEdit="1"/>
          </p:cNvSpPr>
          <p:nvPr/>
        </p:nvSpPr>
        <p:spPr bwMode="auto">
          <a:xfrm>
            <a:off x="5105400" y="304800"/>
            <a:ext cx="3200400" cy="600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Central Library</a:t>
            </a:r>
          </a:p>
        </p:txBody>
      </p:sp>
      <p:pic>
        <p:nvPicPr>
          <p:cNvPr id="1026" name="Picture 2" descr="C:\Users\KISHOREREDDY\Desktop\ppt purpose photoes\main ga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447800"/>
            <a:ext cx="3505200" cy="19050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1027" name="Picture 3" descr="C:\Users\KISHOREREDDY\Desktop\ppt purpose photoes\Duplex view righ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447800"/>
            <a:ext cx="3429000" cy="18288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1028" name="Picture 4" descr="C:\Users\KISHOREREDDY\Desktop\ppt purpose photoes\IMG_20150416_1138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3962400"/>
            <a:ext cx="3429000" cy="18288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1029" name="Picture 5" descr="C:\Users\KISHOREREDDY\Desktop\ppt purpose photoes\Stock area student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3962400"/>
            <a:ext cx="3429000" cy="18288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447800" y="3429000"/>
            <a:ext cx="175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Entrance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10200" y="3429000"/>
            <a:ext cx="205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Inner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b="1" dirty="0" smtClean="0">
                <a:solidFill>
                  <a:srgbClr val="C00000"/>
                </a:solidFill>
              </a:rPr>
              <a:t>View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47800" y="5867400"/>
            <a:ext cx="1981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Reading Hall -I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81600" y="5867400"/>
            <a:ext cx="2514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Circulation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35A227-8E03-4428-A0DE-9F92E24762E1}" type="slidenum">
              <a:rPr lang="en-US" smtClean="0"/>
              <a:pPr>
                <a:defRPr/>
              </a:pPr>
              <a:t>96</a:t>
            </a:fld>
            <a:endParaRPr lang="en-US" dirty="0"/>
          </a:p>
        </p:txBody>
      </p:sp>
      <p:pic>
        <p:nvPicPr>
          <p:cNvPr id="12" name="Picture 6" descr="C:\Users\KISHOREREDDY\Desktop\ppt purpose photoes\Book bank student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4572000" y="3886200"/>
            <a:ext cx="3657600" cy="19812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</p:pic>
    </p:spTree>
  </p:cSld>
  <p:clrMapOvr>
    <a:masterClrMapping/>
  </p:clrMapOvr>
  <p:transition advClick="0">
    <p:split dir="in"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17"/>
          <p:cNvSpPr>
            <a:spLocks noChangeArrowheads="1" noChangeShapeType="1" noTextEdit="1"/>
          </p:cNvSpPr>
          <p:nvPr/>
        </p:nvSpPr>
        <p:spPr bwMode="auto">
          <a:xfrm>
            <a:off x="5105400" y="304800"/>
            <a:ext cx="3200400" cy="600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Central Library</a:t>
            </a:r>
          </a:p>
        </p:txBody>
      </p:sp>
      <p:pic>
        <p:nvPicPr>
          <p:cNvPr id="2054" name="Picture 6" descr="C:\Users\KISHOREREDDY\Desktop\ppt purpose photoes\Book bank student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33400" y="1447801"/>
            <a:ext cx="3657600" cy="19812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2055" name="Picture 7" descr="C:\Users\KISHOREREDDY\Desktop\ppt purpose photoes\DSC_80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447800"/>
            <a:ext cx="3810000" cy="2057399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2056" name="Picture 8" descr="C:\Users\KISHOREREDDY\Desktop\ppt purpose photoes\Book Ban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3962400"/>
            <a:ext cx="3581400" cy="19812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2057" name="Picture 9" descr="C:\Users\KISHOREREDDY\Desktop\ppt purpose photoes\IMG_20141211_1136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3886200"/>
            <a:ext cx="3733800" cy="20574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219200" y="3505200"/>
            <a:ext cx="228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Reference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86400" y="3505200"/>
            <a:ext cx="2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Periodicals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00200" y="5943600"/>
            <a:ext cx="16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Book Bank - I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62600" y="5943600"/>
            <a:ext cx="220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Book Bank - II</a:t>
            </a:r>
          </a:p>
          <a:p>
            <a:pPr algn="ctr"/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35A227-8E03-4428-A0DE-9F92E24762E1}" type="slidenum">
              <a:rPr lang="en-US" smtClean="0"/>
              <a:pPr>
                <a:defRPr/>
              </a:pPr>
              <a:t>97</a:t>
            </a:fld>
            <a:endParaRPr lang="en-US"/>
          </a:p>
        </p:txBody>
      </p:sp>
      <p:pic>
        <p:nvPicPr>
          <p:cNvPr id="12" name="Picture 5" descr="C:\Users\mamatha\Desktop\Works\website photos\DSC_016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" y="1447800"/>
            <a:ext cx="3657600" cy="201506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13" name="Picture 4" descr="C:\Users\mamatha\Desktop\Works\website photos\IMG_20150416_11450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1447800"/>
            <a:ext cx="3810000" cy="20574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</p:pic>
    </p:spTree>
  </p:cSld>
  <p:clrMapOvr>
    <a:masterClrMapping/>
  </p:clrMapOvr>
  <p:transition advClick="0">
    <p:split dir="in"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17"/>
          <p:cNvSpPr>
            <a:spLocks noChangeArrowheads="1" noChangeShapeType="1" noTextEdit="1"/>
          </p:cNvSpPr>
          <p:nvPr/>
        </p:nvSpPr>
        <p:spPr bwMode="auto">
          <a:xfrm>
            <a:off x="5105400" y="304800"/>
            <a:ext cx="3200400" cy="600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Central Library</a:t>
            </a:r>
          </a:p>
        </p:txBody>
      </p:sp>
      <p:pic>
        <p:nvPicPr>
          <p:cNvPr id="3" name="Picture 2" descr="C:\Users\mamatha\Desktop\Works\lib Photos\selected photos\lib photos\DSC_01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524000"/>
            <a:ext cx="3733800" cy="18288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2050" name="Picture 2" descr="C:\Users\mamatha\Desktop\photos\DSC_01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3852862"/>
            <a:ext cx="3733800" cy="201453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1028" name="Picture 4" descr="C:\Users\mamatha\Desktop\photos\DSCF95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3886200"/>
            <a:ext cx="3505200" cy="19812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676400" y="3429000"/>
            <a:ext cx="2133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Digital Library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47800" y="5943600"/>
            <a:ext cx="2438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Digital Library View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38800" y="3429000"/>
            <a:ext cx="213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Digital Library View</a:t>
            </a:r>
          </a:p>
          <a:p>
            <a:pPr algn="ctr"/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86400" y="5943600"/>
            <a:ext cx="228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Stock Area 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4" name="Picture 2" descr="C:\Users\mamatha\Desktop\Works\lib Photos\DSC_01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1524000"/>
            <a:ext cx="3276600" cy="18288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35A227-8E03-4428-A0DE-9F92E24762E1}" type="slidenum">
              <a:rPr lang="en-US" smtClean="0"/>
              <a:pPr>
                <a:defRPr/>
              </a:pPr>
              <a:t>98</a:t>
            </a:fld>
            <a:endParaRPr lang="en-US"/>
          </a:p>
        </p:txBody>
      </p:sp>
      <p:pic>
        <p:nvPicPr>
          <p:cNvPr id="12" name="Picture 3" descr="C:\Users\mamatha\Desktop\photos\DSC_017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3886200"/>
            <a:ext cx="3569492" cy="19812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</p:pic>
    </p:spTree>
  </p:cSld>
  <p:clrMapOvr>
    <a:masterClrMapping/>
  </p:clrMapOvr>
  <p:transition advClick="0">
    <p:split dir="in"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62000" y="1447800"/>
            <a:ext cx="7620000" cy="46482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b="1" dirty="0" smtClean="0">
                <a:solidFill>
                  <a:srgbClr val="0000FF"/>
                </a:solidFill>
              </a:rPr>
              <a:t>QUESTIONS </a:t>
            </a:r>
          </a:p>
          <a:p>
            <a:pPr algn="ctr">
              <a:lnSpc>
                <a:spcPct val="150000"/>
              </a:lnSpc>
            </a:pPr>
            <a:r>
              <a:rPr lang="en-US" sz="4800" b="1" dirty="0" smtClean="0">
                <a:solidFill>
                  <a:srgbClr val="0000FF"/>
                </a:solidFill>
              </a:rPr>
              <a:t>AND </a:t>
            </a:r>
          </a:p>
          <a:p>
            <a:pPr algn="ctr">
              <a:lnSpc>
                <a:spcPct val="150000"/>
              </a:lnSpc>
            </a:pPr>
            <a:r>
              <a:rPr lang="en-US" sz="4800" b="1" dirty="0" smtClean="0">
                <a:solidFill>
                  <a:srgbClr val="0000FF"/>
                </a:solidFill>
              </a:rPr>
              <a:t>CLARIFICATIONS</a:t>
            </a:r>
            <a:endParaRPr lang="en-US" sz="4800" b="1" dirty="0">
              <a:solidFill>
                <a:srgbClr val="0000FF"/>
              </a:solidFill>
            </a:endParaRPr>
          </a:p>
        </p:txBody>
      </p:sp>
      <p:sp>
        <p:nvSpPr>
          <p:cNvPr id="3" name="WordArt 17"/>
          <p:cNvSpPr>
            <a:spLocks noChangeArrowheads="1" noChangeShapeType="1" noTextEdit="1"/>
          </p:cNvSpPr>
          <p:nvPr/>
        </p:nvSpPr>
        <p:spPr bwMode="auto">
          <a:xfrm>
            <a:off x="5029200" y="381000"/>
            <a:ext cx="3200400" cy="600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Central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35A227-8E03-4428-A0DE-9F92E24762E1}" type="slidenum">
              <a:rPr lang="en-US" smtClean="0"/>
              <a:pPr>
                <a:defRPr/>
              </a:pPr>
              <a:t>99</a:t>
            </a:fld>
            <a:endParaRPr lang="en-US"/>
          </a:p>
        </p:txBody>
      </p:sp>
    </p:spTree>
  </p:cSld>
  <p:clrMapOvr>
    <a:masterClrMapping/>
  </p:clrMapOvr>
  <p:transition advClick="0">
    <p:split dir="in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adial">
  <a:themeElements>
    <a:clrScheme name="Radial 1">
      <a:dk1>
        <a:srgbClr val="000000"/>
      </a:dk1>
      <a:lt1>
        <a:srgbClr val="FFFFFF"/>
      </a:lt1>
      <a:dk2>
        <a:srgbClr val="FFFFFF"/>
      </a:dk2>
      <a:lt2>
        <a:srgbClr val="669999"/>
      </a:lt2>
      <a:accent1>
        <a:srgbClr val="99CCFF"/>
      </a:accent1>
      <a:accent2>
        <a:srgbClr val="9999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8A8AE7"/>
      </a:accent6>
      <a:hlink>
        <a:srgbClr val="996666"/>
      </a:hlink>
      <a:folHlink>
        <a:srgbClr val="6666CC"/>
      </a:folHlink>
    </a:clrScheme>
    <a:fontScheme name="Rad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laddin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laddin" pitchFamily="34" charset="0"/>
          </a:defRPr>
        </a:defPPr>
      </a:lstStyle>
    </a:lnDef>
  </a:objectDefaults>
  <a:extraClrSchemeLst>
    <a:extraClrScheme>
      <a:clrScheme name="Radial 1">
        <a:dk1>
          <a:srgbClr val="000000"/>
        </a:dk1>
        <a:lt1>
          <a:srgbClr val="FFFFFF"/>
        </a:lt1>
        <a:dk2>
          <a:srgbClr val="FFFFFF"/>
        </a:dk2>
        <a:lt2>
          <a:srgbClr val="669999"/>
        </a:lt2>
        <a:accent1>
          <a:srgbClr val="99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8A8AE7"/>
        </a:accent6>
        <a:hlink>
          <a:srgbClr val="996666"/>
        </a:hlink>
        <a:folHlink>
          <a:srgbClr val="66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ial 2">
        <a:dk1>
          <a:srgbClr val="000000"/>
        </a:dk1>
        <a:lt1>
          <a:srgbClr val="FFFFFF"/>
        </a:lt1>
        <a:dk2>
          <a:srgbClr val="FFFFFF"/>
        </a:dk2>
        <a:lt2>
          <a:srgbClr val="817F3F"/>
        </a:lt2>
        <a:accent1>
          <a:srgbClr val="FFCC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8A00"/>
        </a:accent6>
        <a:hlink>
          <a:srgbClr val="996666"/>
        </a:hlink>
        <a:folHlink>
          <a:srgbClr val="C945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ial 3">
        <a:dk1>
          <a:srgbClr val="CC6600"/>
        </a:dk1>
        <a:lt1>
          <a:srgbClr val="FFFFFF"/>
        </a:lt1>
        <a:dk2>
          <a:srgbClr val="800000"/>
        </a:dk2>
        <a:lt2>
          <a:srgbClr val="FFFFFF"/>
        </a:lt2>
        <a:accent1>
          <a:srgbClr val="FF6600"/>
        </a:accent1>
        <a:accent2>
          <a:srgbClr val="33CCCC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2DB9B9"/>
        </a:accent6>
        <a:hlink>
          <a:srgbClr val="99FF33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4">
        <a:dk1>
          <a:srgbClr val="993300"/>
        </a:dk1>
        <a:lt1>
          <a:srgbClr val="FFFFFF"/>
        </a:lt1>
        <a:dk2>
          <a:srgbClr val="431A01"/>
        </a:dk2>
        <a:lt2>
          <a:srgbClr val="FFFFFF"/>
        </a:lt2>
        <a:accent1>
          <a:srgbClr val="FFCC00"/>
        </a:accent1>
        <a:accent2>
          <a:srgbClr val="FF9966"/>
        </a:accent2>
        <a:accent3>
          <a:srgbClr val="B0ABAA"/>
        </a:accent3>
        <a:accent4>
          <a:srgbClr val="DADADA"/>
        </a:accent4>
        <a:accent5>
          <a:srgbClr val="FFE2AA"/>
        </a:accent5>
        <a:accent6>
          <a:srgbClr val="E78A5C"/>
        </a:accent6>
        <a:hlink>
          <a:srgbClr val="FF66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5">
        <a:dk1>
          <a:srgbClr val="75878B"/>
        </a:dk1>
        <a:lt1>
          <a:srgbClr val="FFFFFF"/>
        </a:lt1>
        <a:dk2>
          <a:srgbClr val="260000"/>
        </a:dk2>
        <a:lt2>
          <a:srgbClr val="FFFFFF"/>
        </a:lt2>
        <a:accent1>
          <a:srgbClr val="0099CC"/>
        </a:accent1>
        <a:accent2>
          <a:srgbClr val="FF3300"/>
        </a:accent2>
        <a:accent3>
          <a:srgbClr val="ACAAAA"/>
        </a:accent3>
        <a:accent4>
          <a:srgbClr val="DADADA"/>
        </a:accent4>
        <a:accent5>
          <a:srgbClr val="AACAE2"/>
        </a:accent5>
        <a:accent6>
          <a:srgbClr val="E72D00"/>
        </a:accent6>
        <a:hlink>
          <a:srgbClr val="FFCC00"/>
        </a:hlink>
        <a:folHlink>
          <a:srgbClr val="CC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6">
        <a:dk1>
          <a:srgbClr val="666699"/>
        </a:dk1>
        <a:lt1>
          <a:srgbClr val="FFFFFF"/>
        </a:lt1>
        <a:dk2>
          <a:srgbClr val="000000"/>
        </a:dk2>
        <a:lt2>
          <a:srgbClr val="FFFFFF"/>
        </a:lt2>
        <a:accent1>
          <a:srgbClr val="9966FF"/>
        </a:accent1>
        <a:accent2>
          <a:srgbClr val="99CCFF"/>
        </a:accent2>
        <a:accent3>
          <a:srgbClr val="AAAAAA"/>
        </a:accent3>
        <a:accent4>
          <a:srgbClr val="DADADA"/>
        </a:accent4>
        <a:accent5>
          <a:srgbClr val="CAB8FF"/>
        </a:accent5>
        <a:accent6>
          <a:srgbClr val="8AB9E7"/>
        </a:accent6>
        <a:hlink>
          <a:srgbClr val="FFFFCC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7">
        <a:dk1>
          <a:srgbClr val="666699"/>
        </a:dk1>
        <a:lt1>
          <a:srgbClr val="FFFFFF"/>
        </a:lt1>
        <a:dk2>
          <a:srgbClr val="2A2A40"/>
        </a:dk2>
        <a:lt2>
          <a:srgbClr val="FFFFFF"/>
        </a:lt2>
        <a:accent1>
          <a:srgbClr val="006699"/>
        </a:accent1>
        <a:accent2>
          <a:srgbClr val="CC9900"/>
        </a:accent2>
        <a:accent3>
          <a:srgbClr val="ACACAF"/>
        </a:accent3>
        <a:accent4>
          <a:srgbClr val="DADADA"/>
        </a:accent4>
        <a:accent5>
          <a:srgbClr val="AAB8CA"/>
        </a:accent5>
        <a:accent6>
          <a:srgbClr val="B98A00"/>
        </a:accent6>
        <a:hlink>
          <a:srgbClr val="CC6600"/>
        </a:hlink>
        <a:folHlink>
          <a:srgbClr val="6C94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8">
        <a:dk1>
          <a:srgbClr val="BECBD8"/>
        </a:dk1>
        <a:lt1>
          <a:srgbClr val="FFFFFF"/>
        </a:lt1>
        <a:dk2>
          <a:srgbClr val="2B335B"/>
        </a:dk2>
        <a:lt2>
          <a:srgbClr val="FFFFFF"/>
        </a:lt2>
        <a:accent1>
          <a:srgbClr val="0099CC"/>
        </a:accent1>
        <a:accent2>
          <a:srgbClr val="B5DBE3"/>
        </a:accent2>
        <a:accent3>
          <a:srgbClr val="ACADB5"/>
        </a:accent3>
        <a:accent4>
          <a:srgbClr val="DADADA"/>
        </a:accent4>
        <a:accent5>
          <a:srgbClr val="AACAE2"/>
        </a:accent5>
        <a:accent6>
          <a:srgbClr val="A4C6CE"/>
        </a:accent6>
        <a:hlink>
          <a:srgbClr val="FFCC00"/>
        </a:hlink>
        <a:folHlink>
          <a:srgbClr val="58648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9">
        <a:dk1>
          <a:srgbClr val="3333FF"/>
        </a:dk1>
        <a:lt1>
          <a:srgbClr val="FFFFFF"/>
        </a:lt1>
        <a:dk2>
          <a:srgbClr val="000099"/>
        </a:dk2>
        <a:lt2>
          <a:srgbClr val="FFFFFF"/>
        </a:lt2>
        <a:accent1>
          <a:srgbClr val="339966"/>
        </a:accent1>
        <a:accent2>
          <a:srgbClr val="9999FF"/>
        </a:accent2>
        <a:accent3>
          <a:srgbClr val="AAAACA"/>
        </a:accent3>
        <a:accent4>
          <a:srgbClr val="DADADA"/>
        </a:accent4>
        <a:accent5>
          <a:srgbClr val="ADCAB8"/>
        </a:accent5>
        <a:accent6>
          <a:srgbClr val="8A8AE7"/>
        </a:accent6>
        <a:hlink>
          <a:srgbClr val="FFFF99"/>
        </a:hlink>
        <a:folHlink>
          <a:srgbClr val="17A0D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10">
        <a:dk1>
          <a:srgbClr val="808000"/>
        </a:dk1>
        <a:lt1>
          <a:srgbClr val="FFFFFF"/>
        </a:lt1>
        <a:dk2>
          <a:srgbClr val="354418"/>
        </a:dk2>
        <a:lt2>
          <a:srgbClr val="FFFFFF"/>
        </a:lt2>
        <a:accent1>
          <a:srgbClr val="60897C"/>
        </a:accent1>
        <a:accent2>
          <a:srgbClr val="99CC00"/>
        </a:accent2>
        <a:accent3>
          <a:srgbClr val="AEB0AB"/>
        </a:accent3>
        <a:accent4>
          <a:srgbClr val="DADADA"/>
        </a:accent4>
        <a:accent5>
          <a:srgbClr val="B6C4BF"/>
        </a:accent5>
        <a:accent6>
          <a:srgbClr val="8AB900"/>
        </a:accent6>
        <a:hlink>
          <a:srgbClr val="CCCC00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Radial</Template>
  <TotalTime>20957</TotalTime>
  <Words>2632</Words>
  <Application>Microsoft PowerPoint</Application>
  <PresentationFormat>On-screen Show (4:3)</PresentationFormat>
  <Paragraphs>1396</Paragraphs>
  <Slides>100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100</vt:i4>
      </vt:variant>
    </vt:vector>
  </HeadingPairs>
  <TitlesOfParts>
    <vt:vector size="101" baseType="lpstr">
      <vt:lpstr>Radial</vt:lpstr>
      <vt:lpstr>Slide 1</vt:lpstr>
      <vt:lpstr>LIBRARY ORIENTATION 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 Prescribed  Text &amp; Reference Books 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            Question Papers 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          PHOTO GALLARY  </vt:lpstr>
      <vt:lpstr>Slide 96</vt:lpstr>
      <vt:lpstr>Slide 97</vt:lpstr>
      <vt:lpstr>Slide 98</vt:lpstr>
      <vt:lpstr>Slide 99</vt:lpstr>
      <vt:lpstr>Slide 100</vt:lpstr>
    </vt:vector>
  </TitlesOfParts>
  <Company>SSC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DoIT</dc:creator>
  <cp:lastModifiedBy>admin</cp:lastModifiedBy>
  <cp:revision>1876</cp:revision>
  <dcterms:created xsi:type="dcterms:W3CDTF">2004-03-25T07:40:37Z</dcterms:created>
  <dcterms:modified xsi:type="dcterms:W3CDTF">2020-12-04T05:10:02Z</dcterms:modified>
</cp:coreProperties>
</file>